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5"/>
  </p:sldMasterIdLst>
  <p:notesMasterIdLst>
    <p:notesMasterId r:id="rId32"/>
  </p:notesMasterIdLst>
  <p:handoutMasterIdLst>
    <p:handoutMasterId r:id="rId33"/>
  </p:handoutMasterIdLst>
  <p:sldIdLst>
    <p:sldId id="260" r:id="rId6"/>
    <p:sldId id="422" r:id="rId7"/>
    <p:sldId id="424" r:id="rId8"/>
    <p:sldId id="425" r:id="rId9"/>
    <p:sldId id="426" r:id="rId10"/>
    <p:sldId id="427" r:id="rId11"/>
    <p:sldId id="428" r:id="rId12"/>
    <p:sldId id="429" r:id="rId13"/>
    <p:sldId id="430" r:id="rId14"/>
    <p:sldId id="431" r:id="rId15"/>
    <p:sldId id="432" r:id="rId16"/>
    <p:sldId id="410" r:id="rId17"/>
    <p:sldId id="433" r:id="rId18"/>
    <p:sldId id="434" r:id="rId19"/>
    <p:sldId id="437" r:id="rId20"/>
    <p:sldId id="435" r:id="rId21"/>
    <p:sldId id="442" r:id="rId22"/>
    <p:sldId id="436" r:id="rId23"/>
    <p:sldId id="438" r:id="rId24"/>
    <p:sldId id="440" r:id="rId25"/>
    <p:sldId id="439" r:id="rId26"/>
    <p:sldId id="441" r:id="rId27"/>
    <p:sldId id="443" r:id="rId28"/>
    <p:sldId id="444" r:id="rId29"/>
    <p:sldId id="445" r:id="rId30"/>
    <p:sldId id="446" r:id="rId31"/>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5DEBA-252F-8B08-76FF-9FDE49DB8403}" name="JENNINGS, CATHERINE A NF-02 USAF USAFE 86 FSS/FSR" initials="JCAN0UU8F" userId="S::catherine.jennings.1@us.af.mil::de749a38-833d-432d-aac1-58972b45bf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03" autoAdjust="0"/>
    <p:restoredTop sz="86396" autoAdjust="0"/>
  </p:normalViewPr>
  <p:slideViewPr>
    <p:cSldViewPr snapToGrid="0">
      <p:cViewPr varScale="1">
        <p:scale>
          <a:sx n="103" d="100"/>
          <a:sy n="103" d="100"/>
        </p:scale>
        <p:origin x="114" y="306"/>
      </p:cViewPr>
      <p:guideLst>
        <p:guide orient="horz" pos="2160"/>
        <p:guide pos="3840"/>
      </p:guideLst>
    </p:cSldViewPr>
  </p:slideViewPr>
  <p:outlineViewPr>
    <p:cViewPr>
      <p:scale>
        <a:sx n="33" d="100"/>
        <a:sy n="33" d="100"/>
      </p:scale>
      <p:origin x="0" y="-59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244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430C46-03B6-034D-984D-D0FFC9AF6D1A}"/>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4D23C35-6A56-B72F-63E1-E1F4AB3B4C9D}"/>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693ADB4F-EF53-48DD-A57E-500EED5AA72E}" type="datetimeFigureOut">
              <a:rPr lang="en-US" smtClean="0"/>
              <a:t>6/27/2024</a:t>
            </a:fld>
            <a:endParaRPr lang="en-US" dirty="0"/>
          </a:p>
        </p:txBody>
      </p:sp>
      <p:sp>
        <p:nvSpPr>
          <p:cNvPr id="4" name="Footer Placeholder 3">
            <a:extLst>
              <a:ext uri="{FF2B5EF4-FFF2-40B4-BE49-F238E27FC236}">
                <a16:creationId xmlns:a16="http://schemas.microsoft.com/office/drawing/2014/main" id="{54C2D81B-D012-8F3B-06A8-1DF027F71471}"/>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5A3540-4351-522F-EB20-4E3C0602DD19}"/>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337CC6ED-302B-428B-8AE8-3E249ACB09FB}" type="slidenum">
              <a:rPr lang="en-US" smtClean="0"/>
              <a:t>‹#›</a:t>
            </a:fld>
            <a:endParaRPr lang="en-US" dirty="0"/>
          </a:p>
        </p:txBody>
      </p:sp>
    </p:spTree>
    <p:extLst>
      <p:ext uri="{BB962C8B-B14F-4D97-AF65-F5344CB8AC3E}">
        <p14:creationId xmlns:p14="http://schemas.microsoft.com/office/powerpoint/2010/main" val="1729489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E2B5A-B4DE-438C-BD05-531E2784317C}"/>
              </a:ext>
            </a:extLst>
          </p:cNvPr>
          <p:cNvSpPr>
            <a:spLocks noGrp="1"/>
          </p:cNvSpPr>
          <p:nvPr>
            <p:ph type="hdr" sz="quarter"/>
          </p:nvPr>
        </p:nvSpPr>
        <p:spPr>
          <a:xfrm>
            <a:off x="0" y="0"/>
            <a:ext cx="4028440" cy="350520"/>
          </a:xfrm>
          <a:prstGeom prst="rect">
            <a:avLst/>
          </a:prstGeom>
        </p:spPr>
        <p:txBody>
          <a:bodyPr vert="horz" lIns="93165" tIns="46583" rIns="93165" bIns="46583"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D5E62EE4-D664-4F0D-A7AF-B6A1805DEF7A}"/>
              </a:ext>
            </a:extLst>
          </p:cNvPr>
          <p:cNvSpPr>
            <a:spLocks noGrp="1"/>
          </p:cNvSpPr>
          <p:nvPr>
            <p:ph type="dt" idx="1"/>
          </p:nvPr>
        </p:nvSpPr>
        <p:spPr>
          <a:xfrm>
            <a:off x="5265809" y="0"/>
            <a:ext cx="4028440" cy="350520"/>
          </a:xfrm>
          <a:prstGeom prst="rect">
            <a:avLst/>
          </a:prstGeom>
        </p:spPr>
        <p:txBody>
          <a:bodyPr vert="horz" lIns="93165" tIns="46583" rIns="93165" bIns="46583" rtlCol="0"/>
          <a:lstStyle>
            <a:lvl1pPr algn="r" eaLnBrk="1" fontAlgn="auto" hangingPunct="1">
              <a:spcBef>
                <a:spcPts val="0"/>
              </a:spcBef>
              <a:spcAft>
                <a:spcPts val="0"/>
              </a:spcAft>
              <a:defRPr sz="1200">
                <a:latin typeface="+mn-lt"/>
                <a:cs typeface="+mn-cs"/>
              </a:defRPr>
            </a:lvl1pPr>
          </a:lstStyle>
          <a:p>
            <a:pPr>
              <a:defRPr/>
            </a:pPr>
            <a:fld id="{F239AAEE-DACA-407D-908B-409880A6EF83}" type="datetimeFigureOut">
              <a:rPr lang="en-US"/>
              <a:pPr>
                <a:defRPr/>
              </a:pPr>
              <a:t>6/27/2024</a:t>
            </a:fld>
            <a:endParaRPr lang="en-US" dirty="0"/>
          </a:p>
        </p:txBody>
      </p:sp>
      <p:sp>
        <p:nvSpPr>
          <p:cNvPr id="4" name="Slide Image Placeholder 3">
            <a:extLst>
              <a:ext uri="{FF2B5EF4-FFF2-40B4-BE49-F238E27FC236}">
                <a16:creationId xmlns:a16="http://schemas.microsoft.com/office/drawing/2014/main" id="{A469D72F-6C4F-4746-93CB-8CAF4EAC3468}"/>
              </a:ext>
            </a:extLst>
          </p:cNvPr>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65" tIns="46583" rIns="93165" bIns="46583" rtlCol="0" anchor="ctr"/>
          <a:lstStyle/>
          <a:p>
            <a:pPr lvl="0"/>
            <a:endParaRPr lang="en-US" noProof="0" dirty="0"/>
          </a:p>
        </p:txBody>
      </p:sp>
      <p:sp>
        <p:nvSpPr>
          <p:cNvPr id="5" name="Notes Placeholder 4">
            <a:extLst>
              <a:ext uri="{FF2B5EF4-FFF2-40B4-BE49-F238E27FC236}">
                <a16:creationId xmlns:a16="http://schemas.microsoft.com/office/drawing/2014/main" id="{CB49F9B3-E82C-4756-AB69-172263A2575E}"/>
              </a:ext>
            </a:extLst>
          </p:cNvPr>
          <p:cNvSpPr>
            <a:spLocks noGrp="1"/>
          </p:cNvSpPr>
          <p:nvPr>
            <p:ph type="body" sz="quarter" idx="3"/>
          </p:nvPr>
        </p:nvSpPr>
        <p:spPr>
          <a:xfrm>
            <a:off x="929640" y="3329941"/>
            <a:ext cx="7437120" cy="3154680"/>
          </a:xfrm>
          <a:prstGeom prst="rect">
            <a:avLst/>
          </a:prstGeom>
        </p:spPr>
        <p:txBody>
          <a:bodyPr vert="horz" lIns="93165" tIns="46583" rIns="93165" bIns="465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37A430D-4B6A-4DEC-AEC8-7120C1DBF8E5}"/>
              </a:ext>
            </a:extLst>
          </p:cNvPr>
          <p:cNvSpPr>
            <a:spLocks noGrp="1"/>
          </p:cNvSpPr>
          <p:nvPr>
            <p:ph type="ftr" sz="quarter" idx="4"/>
          </p:nvPr>
        </p:nvSpPr>
        <p:spPr>
          <a:xfrm>
            <a:off x="0" y="6658664"/>
            <a:ext cx="4028440" cy="350520"/>
          </a:xfrm>
          <a:prstGeom prst="rect">
            <a:avLst/>
          </a:prstGeom>
        </p:spPr>
        <p:txBody>
          <a:bodyPr vert="horz" lIns="93165" tIns="46583" rIns="93165" bIns="46583"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70C8D64B-14FC-47F8-ACA8-599A7ADF5875}"/>
              </a:ext>
            </a:extLst>
          </p:cNvPr>
          <p:cNvSpPr>
            <a:spLocks noGrp="1"/>
          </p:cNvSpPr>
          <p:nvPr>
            <p:ph type="sldNum" sz="quarter" idx="5"/>
          </p:nvPr>
        </p:nvSpPr>
        <p:spPr>
          <a:xfrm>
            <a:off x="5265809" y="6658664"/>
            <a:ext cx="4028440" cy="350520"/>
          </a:xfrm>
          <a:prstGeom prst="rect">
            <a:avLst/>
          </a:prstGeom>
        </p:spPr>
        <p:txBody>
          <a:bodyPr vert="horz" wrap="square" lIns="93165" tIns="46583" rIns="93165" bIns="46583" numCol="1" anchor="b" anchorCtr="0" compatLnSpc="1">
            <a:prstTxWarp prst="textNoShape">
              <a:avLst/>
            </a:prstTxWarp>
          </a:bodyPr>
          <a:lstStyle>
            <a:lvl1pPr algn="r" eaLnBrk="1" hangingPunct="1">
              <a:defRPr sz="1200">
                <a:latin typeface="Calibri" panose="020F0502020204030204" pitchFamily="34" charset="0"/>
              </a:defRPr>
            </a:lvl1pPr>
          </a:lstStyle>
          <a:p>
            <a:fld id="{17D7A316-2414-4D0E-8093-90CF60D2F9D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1437737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46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947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004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35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997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92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832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299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mn-lt"/>
            </a:endParaRPr>
          </a:p>
        </p:txBody>
      </p:sp>
    </p:spTree>
    <p:extLst>
      <p:ext uri="{BB962C8B-B14F-4D97-AF65-F5344CB8AC3E}">
        <p14:creationId xmlns:p14="http://schemas.microsoft.com/office/powerpoint/2010/main" val="28273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18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793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mn-lt"/>
            </a:endParaRPr>
          </a:p>
        </p:txBody>
      </p:sp>
    </p:spTree>
    <p:extLst>
      <p:ext uri="{BB962C8B-B14F-4D97-AF65-F5344CB8AC3E}">
        <p14:creationId xmlns:p14="http://schemas.microsoft.com/office/powerpoint/2010/main" val="328662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558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87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008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14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203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0CFA4B2C-6F79-4027-82D0-D032F4BCA2DE}"/>
              </a:ext>
            </a:extLst>
          </p:cNvPr>
          <p:cNvSpPr>
            <a:spLocks noChangeArrowheads="1"/>
          </p:cNvSpPr>
          <p:nvPr userDrawn="1"/>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solidFill>
                <a:srgbClr val="000000"/>
              </a:solidFill>
              <a:latin typeface="Calibri" pitchFamily="34" charset="0"/>
            </a:endParaRPr>
          </a:p>
        </p:txBody>
      </p:sp>
      <p:sp>
        <p:nvSpPr>
          <p:cNvPr id="5" name="Rectangle 16">
            <a:extLst>
              <a:ext uri="{FF2B5EF4-FFF2-40B4-BE49-F238E27FC236}">
                <a16:creationId xmlns:a16="http://schemas.microsoft.com/office/drawing/2014/main" id="{F903C7F1-8C6A-41D0-BA78-C6A92B9AFD28}"/>
              </a:ext>
            </a:extLst>
          </p:cNvPr>
          <p:cNvSpPr>
            <a:spLocks noChangeArrowheads="1"/>
          </p:cNvSpPr>
          <p:nvPr userDrawn="1"/>
        </p:nvSpPr>
        <p:spPr bwMode="auto">
          <a:xfrm>
            <a:off x="0" y="1414077"/>
            <a:ext cx="617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6" name="Rectangle 17">
            <a:extLst>
              <a:ext uri="{FF2B5EF4-FFF2-40B4-BE49-F238E27FC236}">
                <a16:creationId xmlns:a16="http://schemas.microsoft.com/office/drawing/2014/main" id="{98F5B22F-2430-4895-A9C7-0938E1A74878}"/>
              </a:ext>
            </a:extLst>
          </p:cNvPr>
          <p:cNvSpPr>
            <a:spLocks noChangeArrowheads="1"/>
          </p:cNvSpPr>
          <p:nvPr userDrawn="1"/>
        </p:nvSpPr>
        <p:spPr bwMode="auto">
          <a:xfrm>
            <a:off x="1" y="2499927"/>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7" name="Rectangle 18">
            <a:extLst>
              <a:ext uri="{FF2B5EF4-FFF2-40B4-BE49-F238E27FC236}">
                <a16:creationId xmlns:a16="http://schemas.microsoft.com/office/drawing/2014/main" id="{096EEDFB-F5C9-432D-A7AE-08CC9527827A}"/>
              </a:ext>
            </a:extLst>
          </p:cNvPr>
          <p:cNvSpPr>
            <a:spLocks noChangeArrowheads="1"/>
          </p:cNvSpPr>
          <p:nvPr userDrawn="1"/>
        </p:nvSpPr>
        <p:spPr bwMode="auto">
          <a:xfrm>
            <a:off x="0" y="4385877"/>
            <a:ext cx="1670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8" name="Rectangle 19">
            <a:extLst>
              <a:ext uri="{FF2B5EF4-FFF2-40B4-BE49-F238E27FC236}">
                <a16:creationId xmlns:a16="http://schemas.microsoft.com/office/drawing/2014/main" id="{6ECA3DCF-C948-42CD-9C74-5B8D6C939247}"/>
              </a:ext>
            </a:extLst>
          </p:cNvPr>
          <p:cNvSpPr>
            <a:spLocks noChangeArrowheads="1"/>
          </p:cNvSpPr>
          <p:nvPr userDrawn="1"/>
        </p:nvSpPr>
        <p:spPr bwMode="auto">
          <a:xfrm>
            <a:off x="0" y="5490777"/>
            <a:ext cx="1151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22" name="Content Placeholder 2"/>
          <p:cNvSpPr>
            <a:spLocks noGrp="1"/>
          </p:cNvSpPr>
          <p:nvPr>
            <p:ph idx="1"/>
          </p:nvPr>
        </p:nvSpPr>
        <p:spPr>
          <a:xfrm>
            <a:off x="508000" y="1600201"/>
            <a:ext cx="10972800" cy="4190999"/>
          </a:xfrm>
          <a:prstGeom prst="rect">
            <a:avLst/>
          </a:prstGeom>
        </p:spPr>
        <p:txBody>
          <a:bodyPr/>
          <a:lstStyle>
            <a:lvl1pPr>
              <a:defRPr>
                <a:solidFill>
                  <a:srgbClr val="000099"/>
                </a:solidFill>
                <a:latin typeface="Arial" pitchFamily="34" charset="0"/>
                <a:cs typeface="Arial" pitchFamily="34" charset="0"/>
              </a:defRPr>
            </a:lvl1pPr>
            <a:lvl2pPr>
              <a:defRPr>
                <a:solidFill>
                  <a:srgbClr val="000099"/>
                </a:solidFill>
                <a:latin typeface="Arial" pitchFamily="34" charset="0"/>
                <a:cs typeface="Arial" pitchFamily="34" charset="0"/>
              </a:defRPr>
            </a:lvl2pPr>
            <a:lvl3pPr>
              <a:defRPr>
                <a:solidFill>
                  <a:srgbClr val="000099"/>
                </a:solidFill>
                <a:latin typeface="Arial" pitchFamily="34" charset="0"/>
                <a:cs typeface="Arial" pitchFamily="34" charset="0"/>
              </a:defRPr>
            </a:lvl3pPr>
            <a:lvl4pPr>
              <a:defRPr>
                <a:solidFill>
                  <a:srgbClr val="000099"/>
                </a:solidFill>
                <a:latin typeface="Arial" pitchFamily="34" charset="0"/>
                <a:cs typeface="Arial" pitchFamily="34" charset="0"/>
              </a:defRPr>
            </a:lvl4pPr>
            <a:lvl5pPr>
              <a:defRPr>
                <a:solidFill>
                  <a:srgbClr val="00009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3"/>
          <p:cNvSpPr>
            <a:spLocks noGrp="1"/>
          </p:cNvSpPr>
          <p:nvPr>
            <p:ph type="body" sz="quarter" idx="10"/>
          </p:nvPr>
        </p:nvSpPr>
        <p:spPr>
          <a:xfrm>
            <a:off x="1473200" y="381000"/>
            <a:ext cx="9245600" cy="1524000"/>
          </a:xfrm>
          <a:prstGeom prst="rect">
            <a:avLst/>
          </a:prstGeom>
        </p:spPr>
        <p:txBody>
          <a:bodyPr/>
          <a:lstStyle>
            <a:lvl1pPr algn="ctr">
              <a:buFontTx/>
              <a:buNone/>
              <a:defRPr sz="3600" b="1" i="1" baseline="0">
                <a:solidFill>
                  <a:srgbClr val="000099"/>
                </a:solidFill>
                <a:effectLst>
                  <a:outerShdw blurRad="38100" dist="38100" dir="2700000" algn="tl">
                    <a:srgbClr val="000000">
                      <a:alpha val="43137"/>
                    </a:srgbClr>
                  </a:outerShdw>
                </a:effectLst>
                <a:latin typeface="Arial" pitchFamily="34" charset="0"/>
                <a:cs typeface="Arial" pitchFamily="34" charset="0"/>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 name="Date Placeholder 1"/>
          <p:cNvSpPr>
            <a:spLocks noGrp="1"/>
          </p:cNvSpPr>
          <p:nvPr>
            <p:ph type="dt" sz="half"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EA58CA33-B5CF-4EC9-8BD5-934BBCB4C023}" type="slidenum">
              <a:rPr lang="en-US" altLang="en-US" smtClean="0"/>
              <a:pPr/>
              <a:t>‹#›</a:t>
            </a:fld>
            <a:endParaRPr lang="en-US" altLang="en-US" dirty="0"/>
          </a:p>
        </p:txBody>
      </p:sp>
    </p:spTree>
    <p:extLst>
      <p:ext uri="{BB962C8B-B14F-4D97-AF65-F5344CB8AC3E}">
        <p14:creationId xmlns:p14="http://schemas.microsoft.com/office/powerpoint/2010/main" val="84366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EA58CA33-B5CF-4EC9-8BD5-934BBCB4C023}" type="slidenum">
              <a:rPr lang="en-US" altLang="en-US" smtClean="0"/>
              <a:pPr/>
              <a:t>‹#›</a:t>
            </a:fld>
            <a:endParaRPr lang="en-US" altLang="en-US" dirty="0"/>
          </a:p>
        </p:txBody>
      </p:sp>
    </p:spTree>
    <p:extLst>
      <p:ext uri="{BB962C8B-B14F-4D97-AF65-F5344CB8AC3E}">
        <p14:creationId xmlns:p14="http://schemas.microsoft.com/office/powerpoint/2010/main" val="13615428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a:t>
            </a:fld>
            <a:endParaRPr lang="en-US" altLang="en-US" dirty="0"/>
          </a:p>
        </p:txBody>
      </p:sp>
    </p:spTree>
    <p:extLst>
      <p:ext uri="{BB962C8B-B14F-4D97-AF65-F5344CB8AC3E}">
        <p14:creationId xmlns:p14="http://schemas.microsoft.com/office/powerpoint/2010/main" val="137386297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4F0237A6-9F49-46D0-ABEE-28E18C602E89}"/>
              </a:ext>
            </a:extLst>
          </p:cNvPr>
          <p:cNvSpPr>
            <a:spLocks noGrp="1" noChangeArrowheads="1"/>
          </p:cNvSpPr>
          <p:nvPr>
            <p:ph type="body" idx="1"/>
          </p:nvPr>
        </p:nvSpPr>
        <p:spPr bwMode="auto">
          <a:xfrm>
            <a:off x="370418" y="1504950"/>
            <a:ext cx="11195049"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12124162" name="Rectangle 2">
            <a:extLst>
              <a:ext uri="{FF2B5EF4-FFF2-40B4-BE49-F238E27FC236}">
                <a16:creationId xmlns:a16="http://schemas.microsoft.com/office/drawing/2014/main" id="{FCFD9ADE-375A-46E9-A9DB-54BEF35376B6}"/>
              </a:ext>
            </a:extLst>
          </p:cNvPr>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ts val="0"/>
              </a:spcAft>
              <a:defRPr sz="1000">
                <a:solidFill>
                  <a:srgbClr val="969696"/>
                </a:solidFill>
                <a:latin typeface="+mn-lt"/>
                <a:cs typeface="+mn-cs"/>
              </a:defRPr>
            </a:lvl1pPr>
          </a:lstStyle>
          <a:p>
            <a:pPr>
              <a:defRPr/>
            </a:pPr>
            <a:endParaRPr lang="en-US" dirty="0"/>
          </a:p>
        </p:txBody>
      </p:sp>
      <p:sp>
        <p:nvSpPr>
          <p:cNvPr id="12124163" name="Rectangle 3">
            <a:extLst>
              <a:ext uri="{FF2B5EF4-FFF2-40B4-BE49-F238E27FC236}">
                <a16:creationId xmlns:a16="http://schemas.microsoft.com/office/drawing/2014/main" id="{4C90E29B-3813-49B9-A58E-6A33CBBD7221}"/>
              </a:ext>
            </a:extLst>
          </p:cNvPr>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defRPr>
            </a:lvl1pPr>
          </a:lstStyle>
          <a:p>
            <a:fld id="{EA58CA33-B5CF-4EC9-8BD5-934BBCB4C023}" type="slidenum">
              <a:rPr lang="en-US" altLang="en-US"/>
              <a:pPr/>
              <a:t>‹#›</a:t>
            </a:fld>
            <a:endParaRPr lang="en-US" altLang="en-US" dirty="0"/>
          </a:p>
        </p:txBody>
      </p:sp>
      <p:sp>
        <p:nvSpPr>
          <p:cNvPr id="27653" name="Text Box 4">
            <a:extLst>
              <a:ext uri="{FF2B5EF4-FFF2-40B4-BE49-F238E27FC236}">
                <a16:creationId xmlns:a16="http://schemas.microsoft.com/office/drawing/2014/main" id="{F724DECD-D95A-4B79-9D56-7FE8A12D237C}"/>
              </a:ext>
            </a:extLst>
          </p:cNvPr>
          <p:cNvSpPr txBox="1">
            <a:spLocks noChangeArrowheads="1"/>
          </p:cNvSpPr>
          <p:nvPr/>
        </p:nvSpPr>
        <p:spPr bwMode="auto">
          <a:xfrm>
            <a:off x="1727200" y="6491288"/>
            <a:ext cx="873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endParaRPr lang="en-US" altLang="en-US" sz="1600" b="1" i="1" dirty="0">
              <a:solidFill>
                <a:srgbClr val="000000"/>
              </a:solidFill>
              <a:latin typeface="Century Schoolbook" pitchFamily="18" charset="0"/>
            </a:endParaRPr>
          </a:p>
        </p:txBody>
      </p:sp>
      <p:sp>
        <p:nvSpPr>
          <p:cNvPr id="12124165" name="Rectangle 5">
            <a:extLst>
              <a:ext uri="{FF2B5EF4-FFF2-40B4-BE49-F238E27FC236}">
                <a16:creationId xmlns:a16="http://schemas.microsoft.com/office/drawing/2014/main" id="{5BD6FC47-20AA-4737-A419-98CD1CAFBAA0}"/>
              </a:ext>
            </a:extLst>
          </p:cNvPr>
          <p:cNvSpPr>
            <a:spLocks noGrp="1" noChangeArrowheads="1"/>
          </p:cNvSpPr>
          <p:nvPr>
            <p:ph type="title"/>
          </p:nvPr>
        </p:nvSpPr>
        <p:spPr bwMode="auto">
          <a:xfrm>
            <a:off x="1708151" y="76200"/>
            <a:ext cx="876088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1" name="Line 6">
            <a:extLst>
              <a:ext uri="{FF2B5EF4-FFF2-40B4-BE49-F238E27FC236}">
                <a16:creationId xmlns:a16="http://schemas.microsoft.com/office/drawing/2014/main" id="{750E89DE-D5C5-49EA-A0FD-E0851A03A6AE}"/>
              </a:ext>
            </a:extLst>
          </p:cNvPr>
          <p:cNvSpPr>
            <a:spLocks noChangeShapeType="1"/>
          </p:cNvSpPr>
          <p:nvPr/>
        </p:nvSpPr>
        <p:spPr bwMode="auto">
          <a:xfrm>
            <a:off x="508000" y="65532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32" name="Line 7">
            <a:extLst>
              <a:ext uri="{FF2B5EF4-FFF2-40B4-BE49-F238E27FC236}">
                <a16:creationId xmlns:a16="http://schemas.microsoft.com/office/drawing/2014/main" id="{AFC1A965-7B3C-41ED-A3B9-40787DBD7637}"/>
              </a:ext>
            </a:extLst>
          </p:cNvPr>
          <p:cNvSpPr>
            <a:spLocks noChangeShapeType="1"/>
          </p:cNvSpPr>
          <p:nvPr/>
        </p:nvSpPr>
        <p:spPr bwMode="auto">
          <a:xfrm>
            <a:off x="508000" y="9144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7657" name="Rectangle 11">
            <a:extLst>
              <a:ext uri="{FF2B5EF4-FFF2-40B4-BE49-F238E27FC236}">
                <a16:creationId xmlns:a16="http://schemas.microsoft.com/office/drawing/2014/main" id="{7FC73850-C88A-4DB9-860C-E3172BE06099}"/>
              </a:ext>
            </a:extLst>
          </p:cNvPr>
          <p:cNvSpPr>
            <a:spLocks noChangeArrowheads="1"/>
          </p:cNvSpPr>
          <p:nvPr userDrawn="1"/>
        </p:nvSpPr>
        <p:spPr bwMode="auto">
          <a:xfrm>
            <a:off x="3132082" y="6521323"/>
            <a:ext cx="5737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b="1" i="1" dirty="0">
                <a:solidFill>
                  <a:srgbClr val="00007C"/>
                </a:solidFill>
              </a:rPr>
              <a:t>“Adaptive Airmen, Agile Team…Ready to Execute”</a:t>
            </a:r>
          </a:p>
        </p:txBody>
      </p:sp>
      <p:grpSp>
        <p:nvGrpSpPr>
          <p:cNvPr id="26634" name="Group 16">
            <a:extLst>
              <a:ext uri="{FF2B5EF4-FFF2-40B4-BE49-F238E27FC236}">
                <a16:creationId xmlns:a16="http://schemas.microsoft.com/office/drawing/2014/main" id="{527B6DDE-2CC3-493C-AD3A-3C626E6921E4}"/>
              </a:ext>
            </a:extLst>
          </p:cNvPr>
          <p:cNvGrpSpPr>
            <a:grpSpLocks/>
          </p:cNvGrpSpPr>
          <p:nvPr userDrawn="1"/>
        </p:nvGrpSpPr>
        <p:grpSpPr bwMode="auto">
          <a:xfrm>
            <a:off x="10712451" y="33338"/>
            <a:ext cx="1479549" cy="1135062"/>
            <a:chOff x="4998" y="21"/>
            <a:chExt cx="699" cy="715"/>
          </a:xfrm>
        </p:grpSpPr>
        <p:graphicFrame>
          <p:nvGraphicFramePr>
            <p:cNvPr id="26636" name="Object 13">
              <a:extLst>
                <a:ext uri="{FF2B5EF4-FFF2-40B4-BE49-F238E27FC236}">
                  <a16:creationId xmlns:a16="http://schemas.microsoft.com/office/drawing/2014/main" id="{504EAF3F-28AC-4879-B53B-D71D059DEB34}"/>
                </a:ext>
              </a:extLst>
            </p:cNvPr>
            <p:cNvGraphicFramePr>
              <a:graphicFrameLocks noChangeAspect="1"/>
            </p:cNvGraphicFramePr>
            <p:nvPr userDrawn="1"/>
          </p:nvGraphicFramePr>
          <p:xfrm>
            <a:off x="4998" y="21"/>
            <a:ext cx="449" cy="464"/>
          </p:xfrm>
          <a:graphic>
            <a:graphicData uri="http://schemas.openxmlformats.org/presentationml/2006/ole">
              <mc:AlternateContent xmlns:mc="http://schemas.openxmlformats.org/markup-compatibility/2006">
                <mc:Choice xmlns:v="urn:schemas-microsoft-com:vml" Requires="v">
                  <p:oleObj name="Photo Editor Photo" r:id="rId5" imgW="3277057" imgH="3333333" progId="">
                    <p:embed/>
                  </p:oleObj>
                </mc:Choice>
                <mc:Fallback>
                  <p:oleObj name="Photo Editor Photo" r:id="rId5" imgW="3277057" imgH="3333333" progId="">
                    <p:embed/>
                    <p:pic>
                      <p:nvPicPr>
                        <p:cNvPr id="26636" name="Object 13">
                          <a:extLst>
                            <a:ext uri="{FF2B5EF4-FFF2-40B4-BE49-F238E27FC236}">
                              <a16:creationId xmlns:a16="http://schemas.microsoft.com/office/drawing/2014/main" id="{504EAF3F-28AC-4879-B53B-D71D059DE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 y="21"/>
                          <a:ext cx="449" cy="464"/>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pic>
          <p:nvPicPr>
            <p:cNvPr id="26637" name="Picture 12" descr="3AF">
              <a:extLst>
                <a:ext uri="{FF2B5EF4-FFF2-40B4-BE49-F238E27FC236}">
                  <a16:creationId xmlns:a16="http://schemas.microsoft.com/office/drawing/2014/main" id="{8E2E3123-BCD5-48B6-8202-286A5A56581E}"/>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066" y="86"/>
              <a:ext cx="598"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9" descr="86_AW_logo_3D">
              <a:extLst>
                <a:ext uri="{FF2B5EF4-FFF2-40B4-BE49-F238E27FC236}">
                  <a16:creationId xmlns:a16="http://schemas.microsoft.com/office/drawing/2014/main" id="{8B17339E-13F8-4C18-8710-8F060D9A3F91}"/>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272" y="304"/>
              <a:ext cx="42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5" name="Picture 15" descr="afg_021216_017">
            <a:extLst>
              <a:ext uri="{FF2B5EF4-FFF2-40B4-BE49-F238E27FC236}">
                <a16:creationId xmlns:a16="http://schemas.microsoft.com/office/drawing/2014/main" id="{417B3422-9C73-4A10-9D7A-7C5C30D984F0}"/>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9391" y="37418"/>
            <a:ext cx="1257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4" r:id="rId1"/>
    <p:sldLayoutId id="2147484088" r:id="rId2"/>
    <p:sldLayoutId id="2147484089" r:id="rId3"/>
  </p:sldLayoutIdLst>
  <p:transition spd="med"/>
  <p:hf hdr="0" dt="0"/>
  <p:txStyles>
    <p:title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p:titleStyle>
    <p:body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762000" y="2671770"/>
            <a:ext cx="10668000" cy="1200329"/>
          </a:xfrm>
          <a:prstGeom prst="rect">
            <a:avLst/>
          </a:prstGeom>
          <a:noFill/>
          <a:ln w="9525" algn="ctr">
            <a:noFill/>
            <a:miter lim="800000"/>
            <a:headEnd/>
            <a:tailEnd/>
          </a:ln>
        </p:spPr>
        <p:txBody>
          <a:bodyPr wrap="square" lIns="91440" tIns="45720" rIns="91440" bIns="45720" anchor="t">
            <a:spAutoFit/>
          </a:bodyPr>
          <a:lstStyle/>
          <a:p>
            <a:pPr algn="ctr">
              <a:defRPr/>
            </a:pPr>
            <a:r>
              <a:rPr lang="en-US" sz="3600" i="0" dirty="0">
                <a:solidFill>
                  <a:srgbClr val="FF0000"/>
                </a:solidFill>
              </a:rPr>
              <a:t>86 FORCE SUPPORT SQUADRON</a:t>
            </a:r>
          </a:p>
          <a:p>
            <a:pPr algn="ctr">
              <a:defRPr/>
            </a:pPr>
            <a:r>
              <a:rPr lang="en-US" sz="3600" i="0" dirty="0">
                <a:solidFill>
                  <a:srgbClr val="FF0000"/>
                </a:solidFill>
              </a:rPr>
              <a:t>CASH HANDLING TRAINING</a:t>
            </a:r>
          </a:p>
        </p:txBody>
      </p:sp>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a:t>
            </a:fld>
            <a:endParaRPr lang="en-US" altLang="en-US" dirty="0"/>
          </a:p>
        </p:txBody>
      </p:sp>
      <p:pic>
        <p:nvPicPr>
          <p:cNvPr id="3" name="Picture 2" descr="A picture containing text&#10;&#10;Description automatically generated">
            <a:extLst>
              <a:ext uri="{FF2B5EF4-FFF2-40B4-BE49-F238E27FC236}">
                <a16:creationId xmlns:a16="http://schemas.microsoft.com/office/drawing/2014/main" id="{43FA46CA-B7A4-A50C-083C-8736B2ABC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189" y="3872098"/>
            <a:ext cx="3138322" cy="2344085"/>
          </a:xfrm>
          <a:prstGeom prst="rect">
            <a:avLst/>
          </a:prstGeom>
        </p:spPr>
      </p:pic>
    </p:spTree>
    <p:extLst>
      <p:ext uri="{BB962C8B-B14F-4D97-AF65-F5344CB8AC3E}">
        <p14:creationId xmlns:p14="http://schemas.microsoft.com/office/powerpoint/2010/main" val="60408401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025878"/>
            <a:ext cx="11195049" cy="4743450"/>
          </a:xfrm>
        </p:spPr>
        <p:txBody>
          <a:bodyPr/>
          <a:lstStyle/>
          <a:p>
            <a:pPr marL="0" indent="0" eaLnBrk="1" hangingPunct="1">
              <a:lnSpc>
                <a:spcPct val="77000"/>
              </a:lnSpc>
              <a:buNone/>
              <a:defRPr/>
            </a:pPr>
            <a:r>
              <a:rPr lang="en-US" altLang="en-US" b="0" dirty="0"/>
              <a:t>Check Cashing Policy </a:t>
            </a:r>
            <a:r>
              <a:rPr lang="en-US" altLang="en-US" b="0" i="1" dirty="0"/>
              <a:t>continued…</a:t>
            </a:r>
            <a:endParaRPr lang="en-US" altLang="en-US" b="0" dirty="0"/>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10</a:t>
            </a:fld>
            <a:endParaRPr lang="en-US" altLang="en-US" dirty="0"/>
          </a:p>
        </p:txBody>
      </p:sp>
      <p:sp>
        <p:nvSpPr>
          <p:cNvPr id="6" name="Rectangle 6">
            <a:extLst>
              <a:ext uri="{FF2B5EF4-FFF2-40B4-BE49-F238E27FC236}">
                <a16:creationId xmlns:a16="http://schemas.microsoft.com/office/drawing/2014/main" id="{6C5EB59E-BCB0-5A15-6975-98B494B0A085}"/>
              </a:ext>
            </a:extLst>
          </p:cNvPr>
          <p:cNvSpPr>
            <a:spLocks noChangeArrowheads="1"/>
          </p:cNvSpPr>
          <p:nvPr/>
        </p:nvSpPr>
        <p:spPr bwMode="auto">
          <a:xfrm>
            <a:off x="498474" y="1527412"/>
            <a:ext cx="8376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solidFill>
                  <a:schemeClr val="bg1"/>
                </a:solidFill>
              </a:rPr>
              <a:t>When accepting a check from a customer, you must:</a:t>
            </a:r>
          </a:p>
        </p:txBody>
      </p:sp>
      <p:sp>
        <p:nvSpPr>
          <p:cNvPr id="7" name="Text Placeholder 2">
            <a:extLst>
              <a:ext uri="{FF2B5EF4-FFF2-40B4-BE49-F238E27FC236}">
                <a16:creationId xmlns:a16="http://schemas.microsoft.com/office/drawing/2014/main" id="{A9580ECD-BD6D-1AC0-DFBA-7436698C6C9A}"/>
              </a:ext>
            </a:extLst>
          </p:cNvPr>
          <p:cNvSpPr txBox="1">
            <a:spLocks/>
          </p:cNvSpPr>
          <p:nvPr/>
        </p:nvSpPr>
        <p:spPr bwMode="auto">
          <a:xfrm>
            <a:off x="498474" y="2187604"/>
            <a:ext cx="10270067" cy="241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87000"/>
              </a:lnSpc>
              <a:spcBef>
                <a:spcPct val="30000"/>
              </a:spcBef>
              <a:buChar char="•"/>
              <a:defRPr sz="2400" b="1">
                <a:solidFill>
                  <a:srgbClr val="000066"/>
                </a:solidFill>
                <a:latin typeface="Arial" panose="020B0604020202020204" pitchFamily="34" charset="0"/>
              </a:defRPr>
            </a:lvl1pPr>
            <a:lvl2pPr marL="685800" indent="-228600">
              <a:lnSpc>
                <a:spcPct val="87000"/>
              </a:lnSpc>
              <a:spcBef>
                <a:spcPct val="30000"/>
              </a:spcBef>
              <a:buChar char="–"/>
              <a:defRPr b="1">
                <a:solidFill>
                  <a:srgbClr val="000066"/>
                </a:solidFill>
                <a:latin typeface="Arial" panose="020B0604020202020204" pitchFamily="34" charset="0"/>
              </a:defRPr>
            </a:lvl2pPr>
            <a:lvl3pPr marL="1143000" indent="-228600">
              <a:lnSpc>
                <a:spcPct val="87000"/>
              </a:lnSpc>
              <a:spcBef>
                <a:spcPct val="30000"/>
              </a:spcBef>
              <a:buChar char="»"/>
              <a:defRPr b="1">
                <a:solidFill>
                  <a:srgbClr val="000066"/>
                </a:solidFill>
                <a:latin typeface="Arial" panose="020B0604020202020204" pitchFamily="34" charset="0"/>
              </a:defRPr>
            </a:lvl3pPr>
            <a:lvl4pPr marL="1543050" indent="-171450">
              <a:lnSpc>
                <a:spcPct val="87000"/>
              </a:lnSpc>
              <a:spcBef>
                <a:spcPct val="30000"/>
              </a:spcBef>
              <a:buChar char="•"/>
              <a:defRPr sz="1400" b="1">
                <a:solidFill>
                  <a:srgbClr val="000066"/>
                </a:solidFill>
                <a:latin typeface="Arial" panose="020B0604020202020204" pitchFamily="34" charset="0"/>
              </a:defRPr>
            </a:lvl4pPr>
            <a:lvl5pPr marL="2000250" indent="-171450">
              <a:lnSpc>
                <a:spcPct val="87000"/>
              </a:lnSpc>
              <a:spcBef>
                <a:spcPct val="30000"/>
              </a:spcBef>
              <a:buChar char="–"/>
              <a:defRPr sz="1400" b="1">
                <a:solidFill>
                  <a:srgbClr val="E3DA1D"/>
                </a:solidFill>
                <a:latin typeface="Arial" panose="020B0604020202020204" pitchFamily="34" charset="0"/>
              </a:defRPr>
            </a:lvl5pPr>
            <a:lvl6pPr marL="24574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6pPr>
            <a:lvl7pPr marL="29146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7pPr>
            <a:lvl8pPr marL="33718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8pPr>
            <a:lvl9pPr marL="38290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9pPr>
          </a:lstStyle>
          <a:p>
            <a:pPr>
              <a:buFontTx/>
              <a:buAutoNum type="arabicPeriod"/>
            </a:pPr>
            <a:r>
              <a:rPr lang="en-US" altLang="en-US" b="0" dirty="0">
                <a:solidFill>
                  <a:schemeClr val="bg1"/>
                </a:solidFill>
              </a:rPr>
              <a:t>Ensure that each check has the sponsor's name, rank,  organization, DOD ID number home address, and local duty phone number. </a:t>
            </a:r>
          </a:p>
          <a:p>
            <a:pPr>
              <a:buFontTx/>
              <a:buAutoNum type="arabicPeriod"/>
            </a:pPr>
            <a:r>
              <a:rPr lang="en-US" altLang="en-US" b="0" dirty="0">
                <a:solidFill>
                  <a:schemeClr val="bg1"/>
                </a:solidFill>
              </a:rPr>
              <a:t>Ensure agreement between printed and written dollar amounts. </a:t>
            </a:r>
          </a:p>
          <a:p>
            <a:pPr>
              <a:buFontTx/>
              <a:buAutoNum type="arabicPeriod"/>
            </a:pPr>
            <a:r>
              <a:rPr lang="en-US" altLang="en-US" b="0" dirty="0">
                <a:solidFill>
                  <a:schemeClr val="bg1"/>
                </a:solidFill>
              </a:rPr>
              <a:t>Ensure customer’s identity is same on check as on individual’s ID card.</a:t>
            </a:r>
          </a:p>
          <a:p>
            <a:pPr>
              <a:buFontTx/>
              <a:buAutoNum type="arabicPeriod"/>
            </a:pPr>
            <a:r>
              <a:rPr lang="en-US" altLang="en-US" b="0" dirty="0">
                <a:solidFill>
                  <a:schemeClr val="bg1"/>
                </a:solidFill>
              </a:rPr>
              <a:t>Ensure that “Pay to the Order of” information is completed.</a:t>
            </a:r>
          </a:p>
          <a:p>
            <a:pPr>
              <a:buFontTx/>
              <a:buAutoNum type="arabicPeriod"/>
            </a:pPr>
            <a:endParaRPr lang="en-US" altLang="en-US" sz="2000" b="0" dirty="0">
              <a:solidFill>
                <a:schemeClr val="bg1"/>
              </a:solidFill>
            </a:endParaRPr>
          </a:p>
          <a:p>
            <a:pPr>
              <a:buFontTx/>
              <a:buAutoNum type="arabicPeriod"/>
            </a:pPr>
            <a:endParaRPr lang="en-US" altLang="en-US" sz="2000" b="0" dirty="0">
              <a:solidFill>
                <a:schemeClr val="bg1"/>
              </a:solidFill>
            </a:endParaRPr>
          </a:p>
        </p:txBody>
      </p:sp>
      <p:pic>
        <p:nvPicPr>
          <p:cNvPr id="10" name="Picture 1">
            <a:extLst>
              <a:ext uri="{FF2B5EF4-FFF2-40B4-BE49-F238E27FC236}">
                <a16:creationId xmlns:a16="http://schemas.microsoft.com/office/drawing/2014/main" id="{28F11F77-1047-98D0-B413-A118462403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272" y="4236098"/>
            <a:ext cx="6141585" cy="203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1894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025878"/>
            <a:ext cx="11195049" cy="4743450"/>
          </a:xfrm>
        </p:spPr>
        <p:txBody>
          <a:bodyPr/>
          <a:lstStyle/>
          <a:p>
            <a:pPr marL="0" indent="0" eaLnBrk="1" hangingPunct="1">
              <a:lnSpc>
                <a:spcPct val="77000"/>
              </a:lnSpc>
              <a:buNone/>
              <a:defRPr/>
            </a:pPr>
            <a:r>
              <a:rPr lang="en-US" altLang="en-US" b="0" dirty="0"/>
              <a:t>Check Cashing Policy </a:t>
            </a:r>
            <a:r>
              <a:rPr lang="en-US" altLang="en-US" b="0" i="1" dirty="0"/>
              <a:t>continued…</a:t>
            </a:r>
            <a:endParaRPr lang="en-US" altLang="en-US" b="0" dirty="0"/>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11</a:t>
            </a:fld>
            <a:endParaRPr lang="en-US" altLang="en-US" dirty="0"/>
          </a:p>
        </p:txBody>
      </p:sp>
      <p:sp>
        <p:nvSpPr>
          <p:cNvPr id="6" name="Rectangle 6">
            <a:extLst>
              <a:ext uri="{FF2B5EF4-FFF2-40B4-BE49-F238E27FC236}">
                <a16:creationId xmlns:a16="http://schemas.microsoft.com/office/drawing/2014/main" id="{6C5EB59E-BCB0-5A15-6975-98B494B0A085}"/>
              </a:ext>
            </a:extLst>
          </p:cNvPr>
          <p:cNvSpPr>
            <a:spLocks noChangeArrowheads="1"/>
          </p:cNvSpPr>
          <p:nvPr/>
        </p:nvSpPr>
        <p:spPr bwMode="auto">
          <a:xfrm>
            <a:off x="498474" y="1527412"/>
            <a:ext cx="8376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solidFill>
                  <a:schemeClr val="bg1"/>
                </a:solidFill>
              </a:rPr>
              <a:t>When accepting a check from a customer, you must:</a:t>
            </a:r>
          </a:p>
        </p:txBody>
      </p:sp>
      <p:pic>
        <p:nvPicPr>
          <p:cNvPr id="5" name="Picture 6">
            <a:extLst>
              <a:ext uri="{FF2B5EF4-FFF2-40B4-BE49-F238E27FC236}">
                <a16:creationId xmlns:a16="http://schemas.microsoft.com/office/drawing/2014/main" id="{4764EF2D-66EE-B4E0-AD4E-616664E44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7843" y="2076745"/>
            <a:ext cx="5337111" cy="215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8C236E2-5CAF-57AE-3510-598172C88081}"/>
              </a:ext>
            </a:extLst>
          </p:cNvPr>
          <p:cNvSpPr txBox="1"/>
          <p:nvPr/>
        </p:nvSpPr>
        <p:spPr>
          <a:xfrm>
            <a:off x="587827" y="4314925"/>
            <a:ext cx="9666515" cy="2308324"/>
          </a:xfrm>
          <a:prstGeom prst="rect">
            <a:avLst/>
          </a:prstGeom>
          <a:noFill/>
        </p:spPr>
        <p:txBody>
          <a:bodyPr wrap="square">
            <a:spAutoFit/>
          </a:bodyPr>
          <a:lstStyle/>
          <a:p>
            <a:pPr>
              <a:buFontTx/>
              <a:buAutoNum type="arabicPeriod" startAt="5"/>
            </a:pPr>
            <a:r>
              <a:rPr lang="en-US" altLang="en-US" sz="2400" b="0" dirty="0">
                <a:solidFill>
                  <a:schemeClr val="bg1"/>
                </a:solidFill>
              </a:rPr>
              <a:t>  Cashier must initial the upper left hand corner of the check.</a:t>
            </a:r>
          </a:p>
          <a:p>
            <a:pPr>
              <a:buFontTx/>
              <a:buAutoNum type="arabicPeriod" startAt="5"/>
            </a:pPr>
            <a:r>
              <a:rPr lang="en-US" altLang="en-US" sz="2400" b="0" dirty="0">
                <a:solidFill>
                  <a:srgbClr val="FF0000"/>
                </a:solidFill>
              </a:rPr>
              <a:t>  Dishonored Checks: </a:t>
            </a:r>
            <a:r>
              <a:rPr lang="en-US" altLang="en-US" sz="2400" b="0" dirty="0">
                <a:solidFill>
                  <a:schemeClr val="bg1"/>
                </a:solidFill>
              </a:rPr>
              <a:t>Procedures for dishonored checks are contained in AFMAN 34-202, para 4:18 through 4.20.</a:t>
            </a:r>
          </a:p>
          <a:p>
            <a:pPr>
              <a:buFontTx/>
              <a:buAutoNum type="arabicPeriod" startAt="5"/>
            </a:pPr>
            <a:r>
              <a:rPr lang="en-US" altLang="en-US" sz="2400" b="0" dirty="0">
                <a:solidFill>
                  <a:schemeClr val="bg1"/>
                </a:solidFill>
              </a:rPr>
              <a:t>  You are the only barrier against repeated dishonored checks; so, you must check the dishonored check list every time a check is presented. </a:t>
            </a:r>
          </a:p>
        </p:txBody>
      </p:sp>
    </p:spTree>
    <p:extLst>
      <p:ext uri="{BB962C8B-B14F-4D97-AF65-F5344CB8AC3E}">
        <p14:creationId xmlns:p14="http://schemas.microsoft.com/office/powerpoint/2010/main" val="2061774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12</a:t>
            </a:fld>
            <a:endParaRPr lang="en-US" altLang="en-US" dirty="0"/>
          </a:p>
        </p:txBody>
      </p:sp>
      <p:pic>
        <p:nvPicPr>
          <p:cNvPr id="4" name="Picture 9" descr="C:\Users\michele.lopez\AppData\Local\Microsoft\Windows\Temporary Internet Files\Content.IE5\Q7NWHQ3O\passe-compose-ou-imparfait-grammaire-bdf-19[1].jpg">
            <a:extLst>
              <a:ext uri="{FF2B5EF4-FFF2-40B4-BE49-F238E27FC236}">
                <a16:creationId xmlns:a16="http://schemas.microsoft.com/office/drawing/2014/main" id="{34C3630C-E658-9078-3F44-D08F851E4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76" y="3551166"/>
            <a:ext cx="4495800" cy="2629686"/>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8">
            <a:extLst>
              <a:ext uri="{FF2B5EF4-FFF2-40B4-BE49-F238E27FC236}">
                <a16:creationId xmlns:a16="http://schemas.microsoft.com/office/drawing/2014/main" id="{090A9637-D315-3D33-035A-B252EE2465B6}"/>
              </a:ext>
            </a:extLst>
          </p:cNvPr>
          <p:cNvSpPr/>
          <p:nvPr/>
        </p:nvSpPr>
        <p:spPr bwMode="auto">
          <a:xfrm>
            <a:off x="2187541" y="1447800"/>
            <a:ext cx="4705894" cy="1981200"/>
          </a:xfrm>
          <a:prstGeom prst="cloudCallou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4400" b="1" kern="0" dirty="0">
                <a:solidFill>
                  <a:srgbClr val="000066"/>
                </a:solidFill>
              </a:rPr>
              <a:t>Questions?</a:t>
            </a:r>
          </a:p>
          <a:p>
            <a:pPr algn="ctr"/>
            <a:endParaRPr lang="en-US" dirty="0">
              <a:solidFill>
                <a:schemeClr val="tx1"/>
              </a:solidFill>
              <a:latin typeface="Arial" charset="0"/>
            </a:endParaRPr>
          </a:p>
        </p:txBody>
      </p:sp>
      <p:sp>
        <p:nvSpPr>
          <p:cNvPr id="6" name="Title 1">
            <a:extLst>
              <a:ext uri="{FF2B5EF4-FFF2-40B4-BE49-F238E27FC236}">
                <a16:creationId xmlns:a16="http://schemas.microsoft.com/office/drawing/2014/main" id="{0226DC16-C39A-4F7D-724B-27E577994C45}"/>
              </a:ext>
            </a:extLst>
          </p:cNvPr>
          <p:cNvSpPr txBox="1">
            <a:spLocks/>
          </p:cNvSpPr>
          <p:nvPr/>
        </p:nvSpPr>
        <p:spPr>
          <a:xfrm>
            <a:off x="1715558" y="293511"/>
            <a:ext cx="8760883" cy="732367"/>
          </a:xfrm>
          <a:prstGeom prst="rect">
            <a:avLst/>
          </a:prstGeom>
        </p:spPr>
        <p:txBody>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a:effectLst/>
              </a:rPr>
              <a:t> </a:t>
            </a:r>
            <a:r>
              <a:rPr lang="en-US" kern="0">
                <a:solidFill>
                  <a:srgbClr val="FF0000"/>
                </a:solidFill>
              </a:rPr>
              <a:t>CASH HANDLING TRAINING</a:t>
            </a:r>
            <a:br>
              <a:rPr lang="en-US" kern="0">
                <a:solidFill>
                  <a:srgbClr val="FF0000"/>
                </a:solidFill>
              </a:rPr>
            </a:br>
            <a:endParaRPr lang="en-US" kern="0" dirty="0">
              <a:effectLst/>
            </a:endParaRPr>
          </a:p>
        </p:txBody>
      </p:sp>
    </p:spTree>
    <p:extLst>
      <p:ext uri="{BB962C8B-B14F-4D97-AF65-F5344CB8AC3E}">
        <p14:creationId xmlns:p14="http://schemas.microsoft.com/office/powerpoint/2010/main" val="1911148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p:txBody>
          <a:bodyPr/>
          <a:lstStyle/>
          <a:p>
            <a:pPr marL="0" indent="0">
              <a:buNone/>
            </a:pPr>
            <a:r>
              <a:rPr lang="en-US" dirty="0"/>
              <a:t>	</a:t>
            </a:r>
          </a:p>
          <a:p>
            <a:endParaRPr lang="en-US" dirty="0"/>
          </a:p>
          <a:p>
            <a:endParaRPr 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13</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Surprise Cash Counts Training Objective</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r>
              <a:rPr lang="en-US" kern="0" dirty="0"/>
              <a:t>Trainees will be able to:</a:t>
            </a:r>
          </a:p>
          <a:p>
            <a:pPr marL="0" indent="0">
              <a:buNone/>
            </a:pPr>
            <a:endParaRPr lang="en-US" kern="0" dirty="0"/>
          </a:p>
          <a:p>
            <a:pPr marL="457200" indent="-457200">
              <a:buFont typeface="+mj-lt"/>
              <a:buAutoNum type="arabicPeriod"/>
            </a:pPr>
            <a:r>
              <a:rPr lang="en-US" sz="2400" kern="0" dirty="0"/>
              <a:t>Correctly identify the purpose for surprise cash counts</a:t>
            </a:r>
          </a:p>
          <a:p>
            <a:pPr marL="457200" indent="-457200">
              <a:buFont typeface="+mj-lt"/>
              <a:buAutoNum type="arabicPeriod"/>
            </a:pPr>
            <a:endParaRPr lang="en-US" sz="2400" kern="0" dirty="0"/>
          </a:p>
          <a:p>
            <a:pPr marL="457200" indent="-457200">
              <a:buFont typeface="+mj-lt"/>
              <a:buAutoNum type="arabicPeriod"/>
            </a:pPr>
            <a:r>
              <a:rPr lang="en-US" kern="0" dirty="0"/>
              <a:t>Identify correct procedures for performing surprise cash counts</a:t>
            </a:r>
          </a:p>
          <a:p>
            <a:pPr marL="457200" indent="-457200">
              <a:buFont typeface="+mj-lt"/>
              <a:buAutoNum type="arabicPeriod"/>
            </a:pPr>
            <a:endParaRPr lang="en-US" sz="2400" kern="0" dirty="0"/>
          </a:p>
          <a:p>
            <a:pPr marL="457200" indent="-457200">
              <a:buFont typeface="+mj-lt"/>
              <a:buAutoNum type="arabicPeriod"/>
            </a:pPr>
            <a:r>
              <a:rPr lang="en-US" sz="2400" kern="0" dirty="0"/>
              <a:t>Correctly determine if appropriate internal controls are implemented and effective</a:t>
            </a:r>
          </a:p>
          <a:p>
            <a:pPr marL="457200" indent="-457200">
              <a:buFont typeface="+mj-lt"/>
              <a:buAutoNum type="arabicPeriod"/>
            </a:pPr>
            <a:endParaRPr lang="en-US" sz="2400" kern="0" dirty="0"/>
          </a:p>
          <a:p>
            <a:pPr marL="457200" indent="-457200">
              <a:buFont typeface="+mj-lt"/>
              <a:buAutoNum type="arabicPeriod"/>
            </a:pPr>
            <a:endParaRPr lang="en-US" sz="2400" kern="0" dirty="0"/>
          </a:p>
          <a:p>
            <a:pPr marL="457200" indent="-457200">
              <a:buFont typeface="+mj-lt"/>
              <a:buAutoNum type="arabicPeriod"/>
            </a:pPr>
            <a:endParaRPr lang="en-US" sz="2400" kern="0" dirty="0"/>
          </a:p>
          <a:p>
            <a:pPr marL="457200" indent="-457200">
              <a:buFont typeface="+mj-lt"/>
              <a:buAutoNum type="arabicPeriod"/>
            </a:pPr>
            <a:endParaRPr lang="en-US" sz="2400" kern="0" dirty="0"/>
          </a:p>
          <a:p>
            <a:pPr marL="0" indent="0">
              <a:buNone/>
            </a:pPr>
            <a:endParaRPr lang="en-US" kern="0" dirty="0"/>
          </a:p>
        </p:txBody>
      </p:sp>
    </p:spTree>
    <p:extLst>
      <p:ext uri="{BB962C8B-B14F-4D97-AF65-F5344CB8AC3E}">
        <p14:creationId xmlns:p14="http://schemas.microsoft.com/office/powerpoint/2010/main" val="13802483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75862" y="1504950"/>
            <a:ext cx="10300996" cy="4743450"/>
          </a:xfrm>
        </p:spPr>
        <p:txBody>
          <a:bodyPr/>
          <a:lstStyle/>
          <a:p>
            <a:pPr marL="0" indent="0" eaLnBrk="1" fontAlgn="auto" hangingPunct="1">
              <a:spcAft>
                <a:spcPts val="0"/>
              </a:spcAft>
              <a:buNone/>
              <a:defRPr/>
            </a:pPr>
            <a:r>
              <a:rPr lang="en-US" b="0" dirty="0"/>
              <a:t>4.10.  </a:t>
            </a:r>
            <a:r>
              <a:rPr lang="en-US" dirty="0"/>
              <a:t>All FSS activities and functions are subject to surprise cash counts.</a:t>
            </a:r>
          </a:p>
          <a:p>
            <a:pPr marL="0" indent="0" eaLnBrk="1" fontAlgn="auto" hangingPunct="1">
              <a:spcAft>
                <a:spcPts val="0"/>
              </a:spcAft>
              <a:buFontTx/>
              <a:buNone/>
              <a:defRPr/>
            </a:pPr>
            <a:endParaRPr lang="en-US" dirty="0"/>
          </a:p>
          <a:p>
            <a:pPr marL="0" indent="0" eaLnBrk="1" fontAlgn="auto" hangingPunct="1">
              <a:spcAft>
                <a:spcPts val="0"/>
              </a:spcAft>
              <a:buNone/>
              <a:defRPr/>
            </a:pPr>
            <a:r>
              <a:rPr lang="en-US" b="0" dirty="0"/>
              <a:t>4.10.1. The activity manager, or designated representative, who has no involvement with the cash function, makes a surprise cash count of all change funds, </a:t>
            </a:r>
            <a:r>
              <a:rPr lang="en-US" b="0" dirty="0" err="1"/>
              <a:t>imprest</a:t>
            </a:r>
            <a:r>
              <a:rPr lang="en-US" b="0" dirty="0"/>
              <a:t> funds, and receipts on hand in the activity at least quarterly. In small activities where the activity manager usually performs cashier duties, the flight chief appoints an individual to conduct the surprise cash count. The cash count of the funds controlled by a general change fund cashier includes all "banks" which have not been issued to other cashiers. </a:t>
            </a:r>
            <a:r>
              <a:rPr lang="en-US" dirty="0"/>
              <a:t>AFMAN34-202, Chapter 4.</a:t>
            </a:r>
          </a:p>
          <a:p>
            <a:pPr marL="0" indent="0">
              <a:buNone/>
            </a:pPr>
            <a:endParaRPr lang="en-US" dirty="0"/>
          </a:p>
          <a:p>
            <a:endParaRPr lang="en-US" dirty="0"/>
          </a:p>
          <a:p>
            <a:endParaRPr 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14</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Surprise Cash Count 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Tree>
    <p:extLst>
      <p:ext uri="{BB962C8B-B14F-4D97-AF65-F5344CB8AC3E}">
        <p14:creationId xmlns:p14="http://schemas.microsoft.com/office/powerpoint/2010/main" val="16169133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15</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Instructions Training continued…</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4" name="Title 1">
            <a:extLst>
              <a:ext uri="{FF2B5EF4-FFF2-40B4-BE49-F238E27FC236}">
                <a16:creationId xmlns:a16="http://schemas.microsoft.com/office/drawing/2014/main" id="{87423DD5-9825-FD01-3823-91F67DE91B8D}"/>
              </a:ext>
            </a:extLst>
          </p:cNvPr>
          <p:cNvSpPr>
            <a:spLocks noGrp="1"/>
          </p:cNvSpPr>
          <p:nvPr>
            <p:ph idx="1"/>
          </p:nvPr>
        </p:nvSpPr>
        <p:spPr>
          <a:xfrm>
            <a:off x="369888" y="1504950"/>
            <a:ext cx="11195050" cy="4743450"/>
          </a:xfrm>
        </p:spPr>
        <p:txBody>
          <a:bodyPr>
            <a:normAutofit fontScale="97500"/>
          </a:bodyPr>
          <a:lstStyle/>
          <a:p>
            <a:pPr marL="457200" indent="-457200" eaLnBrk="1" fontAlgn="auto" hangingPunct="1">
              <a:spcAft>
                <a:spcPts val="0"/>
              </a:spcAft>
              <a:buFont typeface="+mj-lt"/>
              <a:buAutoNum type="arabicPeriod"/>
              <a:defRPr/>
            </a:pPr>
            <a:r>
              <a:rPr lang="en-US" altLang="en-US" sz="2500" b="0" dirty="0"/>
              <a:t>Reviews                         expenditures and advances from petty cash to</a:t>
            </a:r>
          </a:p>
          <a:p>
            <a:pPr marL="0" indent="0" eaLnBrk="1" fontAlgn="auto" hangingPunct="1">
              <a:spcAft>
                <a:spcPts val="0"/>
              </a:spcAft>
              <a:buNone/>
              <a:defRPr/>
            </a:pPr>
            <a:r>
              <a:rPr lang="en-US" altLang="en-US" sz="2500" b="0" dirty="0"/>
              <a:t>ensure they were approved and are supported by AF Form 2557, or AF Form</a:t>
            </a:r>
          </a:p>
          <a:p>
            <a:pPr marL="0" indent="0" eaLnBrk="1" fontAlgn="auto" hangingPunct="1">
              <a:spcAft>
                <a:spcPts val="0"/>
              </a:spcAft>
              <a:buNone/>
              <a:defRPr/>
            </a:pPr>
            <a:r>
              <a:rPr lang="en-US" altLang="en-US" sz="2500" b="0" dirty="0"/>
              <a:t>1401, Air Force Petty Cash/Refund Voucher.</a:t>
            </a:r>
          </a:p>
          <a:p>
            <a:pPr marL="0" indent="0" eaLnBrk="1" fontAlgn="auto" hangingPunct="1">
              <a:spcAft>
                <a:spcPts val="0"/>
              </a:spcAft>
              <a:buNone/>
              <a:defRPr/>
            </a:pPr>
            <a:endParaRPr lang="en-US" altLang="en-US" sz="2500" b="0" dirty="0"/>
          </a:p>
          <a:p>
            <a:pPr marL="0" indent="0" eaLnBrk="1" fontAlgn="auto" hangingPunct="1">
              <a:spcAft>
                <a:spcPts val="0"/>
              </a:spcAft>
              <a:buNone/>
              <a:defRPr/>
            </a:pPr>
            <a:r>
              <a:rPr lang="en-US" altLang="en-US" sz="2500" b="0" dirty="0"/>
              <a:t>2.  Ensure, when added to the cash on hand, the balance equals the amount of funds signed for.   </a:t>
            </a:r>
          </a:p>
          <a:p>
            <a:pPr algn="ctr" eaLnBrk="1" fontAlgn="auto" hangingPunct="1">
              <a:spcAft>
                <a:spcPts val="0"/>
              </a:spcAft>
              <a:defRPr/>
            </a:pPr>
            <a:endParaRPr lang="en-US" sz="4800" dirty="0">
              <a:effectLst>
                <a:outerShdw blurRad="38100" dist="38100" dir="2700000" algn="tl">
                  <a:srgbClr val="000000">
                    <a:alpha val="43137"/>
                  </a:srgbClr>
                </a:outerShdw>
              </a:effectLst>
            </a:endParaRPr>
          </a:p>
        </p:txBody>
      </p:sp>
      <p:pic>
        <p:nvPicPr>
          <p:cNvPr id="7" name="Picture 4" descr="C:\Users\sandra.johnson\Desktop\1216137653542424074narrowhouse_cartoon_eye_svg_med.png">
            <a:extLst>
              <a:ext uri="{FF2B5EF4-FFF2-40B4-BE49-F238E27FC236}">
                <a16:creationId xmlns:a16="http://schemas.microsoft.com/office/drawing/2014/main" id="{970E7FF4-76BE-6D20-5D7B-A4E6F275C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361" y="1175464"/>
            <a:ext cx="1050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sandra.johnson\Desktop\1216137653542424074narrowhouse_cartoon_eye_svg_med.png">
            <a:extLst>
              <a:ext uri="{FF2B5EF4-FFF2-40B4-BE49-F238E27FC236}">
                <a16:creationId xmlns:a16="http://schemas.microsoft.com/office/drawing/2014/main" id="{8B18D708-0EAA-C69D-92F8-9D595768D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286" y="1187710"/>
            <a:ext cx="1050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851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16</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Surprise Cash Count 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2" name="Content Placeholder 1">
            <a:extLst>
              <a:ext uri="{FF2B5EF4-FFF2-40B4-BE49-F238E27FC236}">
                <a16:creationId xmlns:a16="http://schemas.microsoft.com/office/drawing/2014/main" id="{B0EFD226-5594-E7D4-46FA-AB917E323172}"/>
              </a:ext>
            </a:extLst>
          </p:cNvPr>
          <p:cNvSpPr>
            <a:spLocks noGrp="1"/>
          </p:cNvSpPr>
          <p:nvPr>
            <p:ph idx="1"/>
          </p:nvPr>
        </p:nvSpPr>
        <p:spPr>
          <a:xfrm>
            <a:off x="370418" y="1346330"/>
            <a:ext cx="11195049" cy="4743450"/>
          </a:xfrm>
        </p:spPr>
        <p:txBody>
          <a:bodyPr/>
          <a:lstStyle/>
          <a:p>
            <a:r>
              <a:rPr lang="en-US" dirty="0"/>
              <a:t>Performing Surprise Cash Counts, Use AF Form 2556</a:t>
            </a:r>
          </a:p>
          <a:p>
            <a:pPr marL="914400" lvl="1" indent="-457200">
              <a:buFont typeface="+mj-lt"/>
              <a:buAutoNum type="arabicPeriod"/>
            </a:pPr>
            <a:r>
              <a:rPr lang="en-US" sz="2400" b="0" dirty="0"/>
              <a:t>Count like items / denominations of cash together</a:t>
            </a:r>
          </a:p>
          <a:p>
            <a:pPr marL="914400" lvl="1" indent="-457200">
              <a:buFont typeface="+mj-lt"/>
              <a:buAutoNum type="arabicPeriod"/>
            </a:pPr>
            <a:r>
              <a:rPr lang="en-US" sz="2400" b="0" dirty="0"/>
              <a:t>Enter each item individually on the AF Form 2556 ($1, $5, nickels, dimes, checks, etc.)</a:t>
            </a:r>
          </a:p>
          <a:p>
            <a:pPr marL="914400" lvl="1" indent="-457200">
              <a:buFont typeface="+mj-lt"/>
              <a:buAutoNum type="arabicPeriod"/>
            </a:pPr>
            <a:r>
              <a:rPr lang="en-US" sz="2400" b="0" dirty="0"/>
              <a:t>Review expenditures and advances from petty cash to ensure that they have been approved and are supported by an AF Form 2557 or 1401</a:t>
            </a:r>
          </a:p>
          <a:p>
            <a:pPr marL="1371600" lvl="2" indent="-457200">
              <a:buFont typeface="+mj-lt"/>
              <a:buAutoNum type="alphaLcParenR"/>
            </a:pPr>
            <a:r>
              <a:rPr lang="en-US" sz="2400" b="0" dirty="0"/>
              <a:t>When the receipts are added to the cash on hand, the balance should equal the amount of funds signed for and recorded in the General Ledger in GLAC 105xx</a:t>
            </a:r>
          </a:p>
          <a:p>
            <a:pPr marL="914400" lvl="1" indent="-457200">
              <a:buFont typeface="+mj-lt"/>
              <a:buAutoNum type="arabicPeriod"/>
            </a:pPr>
            <a:r>
              <a:rPr lang="en-US" sz="2400" b="0" dirty="0"/>
              <a:t>Ensure the amount of funds counted agrees with the amount receipted for on the cash receipt voucher</a:t>
            </a:r>
          </a:p>
          <a:p>
            <a:pPr marL="914400" lvl="1" indent="-457200">
              <a:buFont typeface="+mj-lt"/>
              <a:buAutoNum type="arabicPeriod"/>
            </a:pPr>
            <a:r>
              <a:rPr lang="en-US" sz="2400" b="0" dirty="0"/>
              <a:t>Sign the AF Form 2556 as the verifier</a:t>
            </a:r>
          </a:p>
          <a:p>
            <a:endParaRPr lang="en-US" dirty="0"/>
          </a:p>
        </p:txBody>
      </p:sp>
    </p:spTree>
    <p:extLst>
      <p:ext uri="{BB962C8B-B14F-4D97-AF65-F5344CB8AC3E}">
        <p14:creationId xmlns:p14="http://schemas.microsoft.com/office/powerpoint/2010/main" val="30168160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17</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a:t>
            </a:r>
            <a:r>
              <a:rPr lang="en-US" sz="2800" dirty="0">
                <a:solidFill>
                  <a:srgbClr val="FF0000"/>
                </a:solidFill>
              </a:rPr>
              <a:t>Surprise Cash Count </a:t>
            </a:r>
            <a:r>
              <a:rPr lang="en-US" sz="2800" i="0" dirty="0">
                <a:solidFill>
                  <a:srgbClr val="FF0000"/>
                </a:solidFill>
              </a:rPr>
              <a:t>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2" name="Content Placeholder 1">
            <a:extLst>
              <a:ext uri="{FF2B5EF4-FFF2-40B4-BE49-F238E27FC236}">
                <a16:creationId xmlns:a16="http://schemas.microsoft.com/office/drawing/2014/main" id="{B0EFD226-5594-E7D4-46FA-AB917E323172}"/>
              </a:ext>
            </a:extLst>
          </p:cNvPr>
          <p:cNvSpPr>
            <a:spLocks noGrp="1"/>
          </p:cNvSpPr>
          <p:nvPr>
            <p:ph idx="1"/>
          </p:nvPr>
        </p:nvSpPr>
        <p:spPr>
          <a:xfrm>
            <a:off x="370418" y="1346330"/>
            <a:ext cx="11195049" cy="4743450"/>
          </a:xfrm>
        </p:spPr>
        <p:txBody>
          <a:bodyPr/>
          <a:lstStyle/>
          <a:p>
            <a:r>
              <a:rPr lang="en-US" dirty="0"/>
              <a:t>Use AF Form 2556</a:t>
            </a:r>
          </a:p>
          <a:p>
            <a:pPr marL="795338" lvl="2" indent="-457200">
              <a:spcBef>
                <a:spcPct val="50000"/>
              </a:spcBef>
              <a:buFont typeface="+mj-lt"/>
              <a:buAutoNum type="arabicPeriod"/>
              <a:defRPr/>
            </a:pPr>
            <a:r>
              <a:rPr lang="en-US" sz="2400" b="0" dirty="0"/>
              <a:t>Obtain the signature of the responsible individual on the cash count form acknowledging the return of all cash and cash items</a:t>
            </a:r>
          </a:p>
          <a:p>
            <a:pPr marL="795338" lvl="2" indent="-457200">
              <a:spcBef>
                <a:spcPct val="50000"/>
              </a:spcBef>
              <a:buFont typeface="+mj-lt"/>
              <a:buAutoNum type="arabicPeriod"/>
              <a:defRPr/>
            </a:pPr>
            <a:r>
              <a:rPr lang="en-US" sz="2400" b="0" dirty="0"/>
              <a:t>Ensure funds are stored in the safe when not in use</a:t>
            </a:r>
          </a:p>
          <a:p>
            <a:pPr marL="795338" lvl="2" indent="-457200">
              <a:spcBef>
                <a:spcPct val="50000"/>
              </a:spcBef>
              <a:buFont typeface="+mj-lt"/>
              <a:buAutoNum type="arabicPeriod"/>
              <a:defRPr/>
            </a:pPr>
            <a:r>
              <a:rPr lang="en-US" sz="2400" b="0" dirty="0"/>
              <a:t>The AF Form 2556 is retained in the activity and a copy provided to RM for review</a:t>
            </a:r>
          </a:p>
          <a:p>
            <a:pPr marL="795338" lvl="2" indent="-457200">
              <a:spcBef>
                <a:spcPct val="50000"/>
              </a:spcBef>
              <a:buFont typeface="+mj-lt"/>
              <a:buAutoNum type="arabicPeriod"/>
              <a:defRPr/>
            </a:pPr>
            <a:r>
              <a:rPr lang="en-US" sz="2400" b="0" dirty="0"/>
              <a:t>The NAFFA is responsible for reviewing documentation on file to assure that these surprise cash counts have been performed as required</a:t>
            </a:r>
          </a:p>
          <a:p>
            <a:pPr marL="457200" indent="-457200">
              <a:buFont typeface="+mj-lt"/>
              <a:buAutoNum type="arabicPeriod"/>
              <a:defRPr/>
            </a:pPr>
            <a:endParaRPr lang="en-US" dirty="0"/>
          </a:p>
        </p:txBody>
      </p:sp>
    </p:spTree>
    <p:extLst>
      <p:ext uri="{BB962C8B-B14F-4D97-AF65-F5344CB8AC3E}">
        <p14:creationId xmlns:p14="http://schemas.microsoft.com/office/powerpoint/2010/main" val="10406667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18</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Instructions Training, </a:t>
            </a:r>
            <a:r>
              <a:rPr lang="en-US" sz="2800" i="1" dirty="0">
                <a:solidFill>
                  <a:srgbClr val="FF0000"/>
                </a:solidFill>
              </a:rPr>
              <a:t>continued…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pic>
        <p:nvPicPr>
          <p:cNvPr id="4" name="Content Placeholder 3">
            <a:extLst>
              <a:ext uri="{FF2B5EF4-FFF2-40B4-BE49-F238E27FC236}">
                <a16:creationId xmlns:a16="http://schemas.microsoft.com/office/drawing/2014/main" id="{290B0BC0-4711-E646-3E16-B5206856FC63}"/>
              </a:ext>
            </a:extLst>
          </p:cNvPr>
          <p:cNvPicPr>
            <a:picLocks noGrp="1" noChangeAspect="1"/>
          </p:cNvPicPr>
          <p:nvPr>
            <p:ph idx="1"/>
          </p:nvPr>
        </p:nvPicPr>
        <p:blipFill>
          <a:blip r:embed="rId3"/>
          <a:stretch>
            <a:fillRect/>
          </a:stretch>
        </p:blipFill>
        <p:spPr>
          <a:xfrm>
            <a:off x="6503437" y="1187682"/>
            <a:ext cx="3735231" cy="5185121"/>
          </a:xfrm>
          <a:prstGeom prst="rect">
            <a:avLst/>
          </a:prstGeom>
        </p:spPr>
      </p:pic>
      <p:graphicFrame>
        <p:nvGraphicFramePr>
          <p:cNvPr id="7" name="Table 6">
            <a:extLst>
              <a:ext uri="{FF2B5EF4-FFF2-40B4-BE49-F238E27FC236}">
                <a16:creationId xmlns:a16="http://schemas.microsoft.com/office/drawing/2014/main" id="{DF453E7E-7391-9EC1-CA82-7D42C0AEAB52}"/>
              </a:ext>
            </a:extLst>
          </p:cNvPr>
          <p:cNvGraphicFramePr>
            <a:graphicFrameLocks noGrp="1"/>
          </p:cNvGraphicFramePr>
          <p:nvPr>
            <p:extLst>
              <p:ext uri="{D42A27DB-BD31-4B8C-83A1-F6EECF244321}">
                <p14:modId xmlns:p14="http://schemas.microsoft.com/office/powerpoint/2010/main" val="748170969"/>
              </p:ext>
            </p:extLst>
          </p:nvPr>
        </p:nvGraphicFramePr>
        <p:xfrm>
          <a:off x="685801" y="1119674"/>
          <a:ext cx="3735230" cy="5253130"/>
        </p:xfrm>
        <a:graphic>
          <a:graphicData uri="http://schemas.openxmlformats.org/drawingml/2006/table">
            <a:tbl>
              <a:tblPr>
                <a:tableStyleId>{5C22544A-7EE6-4342-B048-85BDC9FD1C3A}</a:tableStyleId>
              </a:tblPr>
              <a:tblGrid>
                <a:gridCol w="521918">
                  <a:extLst>
                    <a:ext uri="{9D8B030D-6E8A-4147-A177-3AD203B41FA5}">
                      <a16:colId xmlns:a16="http://schemas.microsoft.com/office/drawing/2014/main" val="4103881971"/>
                    </a:ext>
                  </a:extLst>
                </a:gridCol>
                <a:gridCol w="519973">
                  <a:extLst>
                    <a:ext uri="{9D8B030D-6E8A-4147-A177-3AD203B41FA5}">
                      <a16:colId xmlns:a16="http://schemas.microsoft.com/office/drawing/2014/main" val="2350038418"/>
                    </a:ext>
                  </a:extLst>
                </a:gridCol>
                <a:gridCol w="519973">
                  <a:extLst>
                    <a:ext uri="{9D8B030D-6E8A-4147-A177-3AD203B41FA5}">
                      <a16:colId xmlns:a16="http://schemas.microsoft.com/office/drawing/2014/main" val="390324176"/>
                    </a:ext>
                  </a:extLst>
                </a:gridCol>
                <a:gridCol w="566710">
                  <a:extLst>
                    <a:ext uri="{9D8B030D-6E8A-4147-A177-3AD203B41FA5}">
                      <a16:colId xmlns:a16="http://schemas.microsoft.com/office/drawing/2014/main" val="4258819548"/>
                    </a:ext>
                  </a:extLst>
                </a:gridCol>
                <a:gridCol w="519973">
                  <a:extLst>
                    <a:ext uri="{9D8B030D-6E8A-4147-A177-3AD203B41FA5}">
                      <a16:colId xmlns:a16="http://schemas.microsoft.com/office/drawing/2014/main" val="4199386385"/>
                    </a:ext>
                  </a:extLst>
                </a:gridCol>
                <a:gridCol w="519973">
                  <a:extLst>
                    <a:ext uri="{9D8B030D-6E8A-4147-A177-3AD203B41FA5}">
                      <a16:colId xmlns:a16="http://schemas.microsoft.com/office/drawing/2014/main" val="3719092957"/>
                    </a:ext>
                  </a:extLst>
                </a:gridCol>
                <a:gridCol w="566710">
                  <a:extLst>
                    <a:ext uri="{9D8B030D-6E8A-4147-A177-3AD203B41FA5}">
                      <a16:colId xmlns:a16="http://schemas.microsoft.com/office/drawing/2014/main" val="1059950436"/>
                    </a:ext>
                  </a:extLst>
                </a:gridCol>
              </a:tblGrid>
              <a:tr h="120538">
                <a:tc gridSpan="7">
                  <a:txBody>
                    <a:bodyPr/>
                    <a:lstStyle/>
                    <a:p>
                      <a:pPr algn="ctr" fontAlgn="b"/>
                      <a:r>
                        <a:rPr lang="en-US" sz="600" u="none" strike="noStrike">
                          <a:effectLst/>
                        </a:rPr>
                        <a:t>NAF SURPRISE OR GENERAL CASHIER'S CASH COUNT</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61259"/>
                  </a:ext>
                </a:extLst>
              </a:tr>
              <a:tr h="234999">
                <a:tc>
                  <a:txBody>
                    <a:bodyPr/>
                    <a:lstStyle/>
                    <a:p>
                      <a:pPr algn="l" fontAlgn="t"/>
                      <a:r>
                        <a:rPr lang="en-US" sz="400" u="none" strike="noStrike">
                          <a:effectLst/>
                        </a:rPr>
                        <a:t>NAFI/COST CENTER 441XX/0000</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r>
                        <a:rPr lang="en-US" sz="400" u="none" strike="noStrike" dirty="0">
                          <a:effectLst/>
                        </a:rPr>
                        <a:t>Your Facility</a:t>
                      </a:r>
                      <a:endParaRPr lang="en-US" sz="400" b="0" i="0" u="none" strike="noStrike" dirty="0">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DATE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TIME  .</a:t>
                      </a:r>
                      <a:endParaRPr lang="en-US" sz="400" b="0" i="0" u="none" strike="noStrike">
                        <a:solidFill>
                          <a:srgbClr val="000000"/>
                        </a:solidFill>
                        <a:effectLst/>
                        <a:latin typeface="Calibri" panose="020F0502020204030204" pitchFamily="34" charset="0"/>
                      </a:endParaRPr>
                    </a:p>
                  </a:txBody>
                  <a:tcPr marL="4852" marR="4852" marT="4852" marB="0"/>
                </a:tc>
                <a:extLst>
                  <a:ext uri="{0D108BD9-81ED-4DB2-BD59-A6C34878D82A}">
                    <a16:rowId xmlns:a16="http://schemas.microsoft.com/office/drawing/2014/main" val="839513341"/>
                  </a:ext>
                </a:extLst>
              </a:tr>
              <a:tr h="92716">
                <a:tc gridSpan="2">
                  <a:txBody>
                    <a:bodyPr/>
                    <a:lstStyle/>
                    <a:p>
                      <a:pPr algn="ctr" fontAlgn="b"/>
                      <a:r>
                        <a:rPr lang="en-US" sz="400" u="none" strike="noStrike">
                          <a:effectLst/>
                        </a:rPr>
                        <a:t>DENOMINATION</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gridSpan="2">
                  <a:txBody>
                    <a:bodyPr/>
                    <a:lstStyle/>
                    <a:p>
                      <a:pPr algn="ctr" fontAlgn="b"/>
                      <a:r>
                        <a:rPr lang="en-US" sz="400" u="none" strike="noStrike">
                          <a:effectLst/>
                        </a:rPr>
                        <a:t>U.S. OR FOREIGN</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gridSpan="3">
                  <a:txBody>
                    <a:bodyPr/>
                    <a:lstStyle/>
                    <a:p>
                      <a:pPr algn="ctr" fontAlgn="b"/>
                      <a:r>
                        <a:rPr lang="en-US" sz="400" u="none" strike="noStrike">
                          <a:effectLst/>
                        </a:rPr>
                        <a:t>ACCOUNTABLE FORMS REVIEWED</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1775230"/>
                  </a:ext>
                </a:extLst>
              </a:tr>
              <a:tr h="92716">
                <a:tc>
                  <a:txBody>
                    <a:bodyPr/>
                    <a:lstStyle/>
                    <a:p>
                      <a:pPr algn="ctr" fontAlgn="b"/>
                      <a:r>
                        <a:rPr lang="en-US" sz="400" u="none" strike="noStrike">
                          <a:effectLst/>
                        </a:rPr>
                        <a:t>U.S</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FOREIGN</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QUANTITY</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AMOUNT</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TYPE FORM</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BEGIN NUMBER</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END NUMBER</a:t>
                      </a:r>
                      <a:endParaRPr lang="en-US" sz="4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221542489"/>
                  </a:ext>
                </a:extLst>
              </a:tr>
              <a:tr h="120538">
                <a:tc>
                  <a:txBody>
                    <a:bodyPr/>
                    <a:lstStyle/>
                    <a:p>
                      <a:pPr algn="ctr" fontAlgn="b"/>
                      <a:r>
                        <a:rPr lang="en-US" sz="400" u="none" strike="noStrike">
                          <a:effectLst/>
                        </a:rPr>
                        <a:t>WRAPPED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WRAPPED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504713291"/>
                  </a:ext>
                </a:extLst>
              </a:tr>
              <a:tr h="120538">
                <a:tc>
                  <a:txBody>
                    <a:bodyPr/>
                    <a:lstStyle/>
                    <a:p>
                      <a:pPr algn="ctr" fontAlgn="b"/>
                      <a:r>
                        <a:rPr lang="en-US" sz="400" u="none" strike="noStrike">
                          <a:effectLst/>
                        </a:rPr>
                        <a:t>$100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€ 100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205029432"/>
                  </a:ext>
                </a:extLst>
              </a:tr>
              <a:tr h="120538">
                <a:tc>
                  <a:txBody>
                    <a:bodyPr/>
                    <a:lstStyle/>
                    <a:p>
                      <a:pPr algn="ctr" fontAlgn="b"/>
                      <a:r>
                        <a:rPr lang="en-US" sz="400" u="none" strike="noStrike">
                          <a:effectLst/>
                        </a:rPr>
                        <a:t>$50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dirty="0">
                          <a:effectLst/>
                        </a:rPr>
                        <a:t>$0.00</a:t>
                      </a:r>
                      <a:endParaRPr lang="en-US" sz="600" b="0" i="0" u="none" strike="noStrike" dirty="0">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dirty="0">
                          <a:effectLst/>
                        </a:rPr>
                        <a:t> </a:t>
                      </a:r>
                      <a:endParaRPr lang="en-US" sz="600" b="0" i="0" u="none" strike="noStrike" dirty="0">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981719290"/>
                  </a:ext>
                </a:extLst>
              </a:tr>
              <a:tr h="120538">
                <a:tc>
                  <a:txBody>
                    <a:bodyPr/>
                    <a:lstStyle/>
                    <a:p>
                      <a:pPr algn="ctr" fontAlgn="b"/>
                      <a:r>
                        <a:rPr lang="en-US" sz="400" u="none" strike="noStrike">
                          <a:effectLst/>
                        </a:rPr>
                        <a:t>$20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658106700"/>
                  </a:ext>
                </a:extLst>
              </a:tr>
              <a:tr h="120538">
                <a:tc>
                  <a:txBody>
                    <a:bodyPr/>
                    <a:lstStyle/>
                    <a:p>
                      <a:pPr algn="ctr" fontAlgn="b"/>
                      <a:r>
                        <a:rPr lang="en-US" sz="400" u="none" strike="noStrike">
                          <a:effectLst/>
                        </a:rPr>
                        <a:t>$10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7501400"/>
                  </a:ext>
                </a:extLst>
              </a:tr>
              <a:tr h="120538">
                <a:tc>
                  <a:txBody>
                    <a:bodyPr/>
                    <a:lstStyle/>
                    <a:p>
                      <a:pPr algn="ctr" fontAlgn="b"/>
                      <a:r>
                        <a:rPr lang="en-US" sz="400" u="none" strike="noStrike">
                          <a:effectLst/>
                        </a:rPr>
                        <a:t>$5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307428639"/>
                  </a:ext>
                </a:extLst>
              </a:tr>
              <a:tr h="120538">
                <a:tc>
                  <a:txBody>
                    <a:bodyPr/>
                    <a:lstStyle/>
                    <a:p>
                      <a:pPr algn="ctr" fontAlgn="b"/>
                      <a:r>
                        <a:rPr lang="en-US" sz="400" u="none" strike="noStrike">
                          <a:effectLst/>
                        </a:rPr>
                        <a:t>$2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344260812"/>
                  </a:ext>
                </a:extLst>
              </a:tr>
              <a:tr h="120538">
                <a:tc>
                  <a:txBody>
                    <a:bodyPr/>
                    <a:lstStyle/>
                    <a:p>
                      <a:pPr algn="ctr" fontAlgn="b"/>
                      <a:r>
                        <a:rPr lang="en-US" sz="400" u="none" strike="noStrike">
                          <a:effectLst/>
                        </a:rPr>
                        <a:t>$1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25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$25.00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REMARKS</a:t>
                      </a:r>
                      <a:endParaRPr lang="en-US" sz="400" b="0" i="0" u="none" strike="noStrike">
                        <a:solidFill>
                          <a:srgbClr val="000000"/>
                        </a:solidFill>
                        <a:effectLst/>
                        <a:latin typeface="Calibri" panose="020F0502020204030204" pitchFamily="34" charset="0"/>
                      </a:endParaRPr>
                    </a:p>
                  </a:txBody>
                  <a:tcPr marL="4852" marR="4852" marT="4852" marB="0"/>
                </a:tc>
                <a:tc gridSpan="2">
                  <a:txBody>
                    <a:bodyPr/>
                    <a:lstStyle/>
                    <a:p>
                      <a:pPr algn="l" fontAlgn="b"/>
                      <a:r>
                        <a:rPr lang="en-US" sz="600" u="none" strike="noStrike">
                          <a:effectLst/>
                        </a:rPr>
                        <a:t>Disbursements:</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extLst>
                  <a:ext uri="{0D108BD9-81ED-4DB2-BD59-A6C34878D82A}">
                    <a16:rowId xmlns:a16="http://schemas.microsoft.com/office/drawing/2014/main" val="2540097531"/>
                  </a:ext>
                </a:extLst>
              </a:tr>
              <a:tr h="12053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Rolled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584799685"/>
                  </a:ext>
                </a:extLst>
              </a:tr>
              <a:tr h="12053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032560397"/>
                  </a:ext>
                </a:extLst>
              </a:tr>
              <a:tr h="12053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410478316"/>
                  </a:ext>
                </a:extLst>
              </a:tr>
              <a:tr h="234999">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DOLLAR CHANGE FUND</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093502820"/>
                  </a:ext>
                </a:extLst>
              </a:tr>
              <a:tr h="120538">
                <a:tc>
                  <a:txBody>
                    <a:bodyPr/>
                    <a:lstStyle/>
                    <a:p>
                      <a:pPr algn="ctr" fontAlgn="b"/>
                      <a:r>
                        <a:rPr lang="en-US" sz="400" u="none" strike="noStrike">
                          <a:effectLst/>
                        </a:rPr>
                        <a:t>Rolled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EURO CHANGE FUND</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397342996"/>
                  </a:ext>
                </a:extLst>
              </a:tr>
              <a:tr h="234999">
                <a:tc>
                  <a:txBody>
                    <a:bodyPr/>
                    <a:lstStyle/>
                    <a:p>
                      <a:pPr algn="ctr" fontAlgn="b"/>
                      <a:r>
                        <a:rPr lang="en-US" sz="400" u="none" strike="noStrike">
                          <a:effectLst/>
                        </a:rPr>
                        <a:t>.25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2557's: $300.00 funds Signed For </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118736318"/>
                  </a:ext>
                </a:extLst>
              </a:tr>
              <a:tr h="120538">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83138619"/>
                  </a:ext>
                </a:extLst>
              </a:tr>
              <a:tr h="120538">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699006272"/>
                  </a:ext>
                </a:extLst>
              </a:tr>
              <a:tr h="120538">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3">
                  <a:txBody>
                    <a:bodyPr/>
                    <a:lstStyle/>
                    <a:p>
                      <a:pPr algn="ctr" fontAlgn="b"/>
                      <a:r>
                        <a:rPr lang="en-US" sz="400" u="none" strike="noStrike">
                          <a:effectLst/>
                        </a:rPr>
                        <a:t>ACCOUNTABILITY</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2467556"/>
                  </a:ext>
                </a:extLst>
              </a:tr>
              <a:tr h="120538">
                <a:tc>
                  <a:txBody>
                    <a:bodyPr/>
                    <a:lstStyle/>
                    <a:p>
                      <a:pPr algn="ctr" fontAlgn="b"/>
                      <a:r>
                        <a:rPr lang="en-US" sz="400" u="none" strike="noStrike">
                          <a:effectLst/>
                        </a:rPr>
                        <a:t>LOOSE $100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LOOSE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OPEN REGISTER READING</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$752.10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695150892"/>
                  </a:ext>
                </a:extLst>
              </a:tr>
              <a:tr h="120538">
                <a:tc>
                  <a:txBody>
                    <a:bodyPr/>
                    <a:lstStyle/>
                    <a:p>
                      <a:pPr algn="ctr" fontAlgn="b"/>
                      <a:r>
                        <a:rPr lang="en-US" sz="400" u="none" strike="noStrike">
                          <a:effectLst/>
                        </a:rPr>
                        <a:t>$50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CLOSE REGISTER READING</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dirty="0">
                          <a:effectLst/>
                        </a:rPr>
                        <a:t>$452.00</a:t>
                      </a:r>
                      <a:endParaRPr lang="en-US" sz="600" b="0" i="0" u="none" strike="noStrike" dirty="0">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80512562"/>
                  </a:ext>
                </a:extLst>
              </a:tr>
              <a:tr h="120538">
                <a:tc>
                  <a:txBody>
                    <a:bodyPr/>
                    <a:lstStyle/>
                    <a:p>
                      <a:pPr algn="ctr" fontAlgn="b"/>
                      <a:r>
                        <a:rPr lang="en-US" sz="400" u="none" strike="noStrike">
                          <a:effectLst/>
                        </a:rPr>
                        <a:t>$20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$260.00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TOTAL REGISTER SALES</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$452.00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601816445"/>
                  </a:ext>
                </a:extLst>
              </a:tr>
              <a:tr h="158692">
                <a:tc>
                  <a:txBody>
                    <a:bodyPr/>
                    <a:lstStyle/>
                    <a:p>
                      <a:pPr algn="ctr" fontAlgn="b"/>
                      <a:r>
                        <a:rPr lang="en-US" sz="400" u="none" strike="noStrike">
                          <a:effectLst/>
                        </a:rPr>
                        <a:t>$10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$10.00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TOTAL NONREGISTER CASH RECEIPTS</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936608258"/>
                  </a:ext>
                </a:extLst>
              </a:tr>
              <a:tr h="120538">
                <a:tc>
                  <a:txBody>
                    <a:bodyPr/>
                    <a:lstStyle/>
                    <a:p>
                      <a:pPr algn="ctr" fontAlgn="b"/>
                      <a:r>
                        <a:rPr lang="en-US" sz="400" u="none" strike="noStrike">
                          <a:effectLst/>
                        </a:rPr>
                        <a:t>$5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27</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$135.00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850125992"/>
                  </a:ext>
                </a:extLst>
              </a:tr>
              <a:tr h="120538">
                <a:tc>
                  <a:txBody>
                    <a:bodyPr/>
                    <a:lstStyle/>
                    <a:p>
                      <a:pPr algn="ctr" fontAlgn="b"/>
                      <a:r>
                        <a:rPr lang="en-US" sz="400" u="none" strike="noStrike">
                          <a:effectLst/>
                        </a:rPr>
                        <a:t>$1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103</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$103.00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LESS CHARGE SALES (2557)</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$205.50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058308562"/>
                  </a:ext>
                </a:extLst>
              </a:tr>
              <a:tr h="158692">
                <a:tc>
                  <a:txBody>
                    <a:bodyPr/>
                    <a:lstStyle/>
                    <a:p>
                      <a:pPr algn="ctr" fontAlgn="b"/>
                      <a:r>
                        <a:rPr lang="en-US" sz="400" u="none" strike="noStrike">
                          <a:effectLst/>
                        </a:rPr>
                        <a:t>.25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40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$10.00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CASH SALES                                        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$246.60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067617973"/>
                  </a:ext>
                </a:extLst>
              </a:tr>
              <a:tr h="120538">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26</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$2.60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UNDER/OVER RINGS</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170906083"/>
                  </a:ext>
                </a:extLst>
              </a:tr>
              <a:tr h="120538">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$1.00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08388542"/>
                  </a:ext>
                </a:extLst>
              </a:tr>
              <a:tr h="120538">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303097851"/>
                  </a:ext>
                </a:extLst>
              </a:tr>
              <a:tr h="120538">
                <a:tc>
                  <a:txBody>
                    <a:bodyPr/>
                    <a:lstStyle/>
                    <a:p>
                      <a:pPr algn="ctr" fontAlgn="b"/>
                      <a:r>
                        <a:rPr lang="en-US" sz="400" u="none" strike="noStrike">
                          <a:effectLst/>
                        </a:rPr>
                        <a:t>CREDIT CARDS</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$205.50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CASH AND CHARGE 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$452.10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174187020"/>
                  </a:ext>
                </a:extLst>
              </a:tr>
              <a:tr h="120538">
                <a:tc>
                  <a:txBody>
                    <a:bodyPr/>
                    <a:lstStyle/>
                    <a:p>
                      <a:pPr algn="ctr" fontAlgn="b"/>
                      <a:r>
                        <a:rPr lang="en-US" sz="500" u="none" strike="noStrike">
                          <a:effectLst/>
                        </a:rPr>
                        <a:t>1401s</a:t>
                      </a:r>
                      <a:endParaRPr lang="en-US" sz="5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940437088"/>
                  </a:ext>
                </a:extLst>
              </a:tr>
              <a:tr h="120538">
                <a:tc>
                  <a:txBody>
                    <a:bodyPr/>
                    <a:lstStyle/>
                    <a:p>
                      <a:pPr algn="ctr" fontAlgn="b"/>
                      <a:r>
                        <a:rPr lang="en-US" sz="500" u="none" strike="noStrike">
                          <a:effectLst/>
                        </a:rPr>
                        <a:t>2557</a:t>
                      </a:r>
                      <a:endParaRPr lang="en-US" sz="5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ADD CHANGE FUND</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dirty="0">
                          <a:effectLst/>
                        </a:rPr>
                        <a:t>$300.00</a:t>
                      </a:r>
                      <a:endParaRPr lang="en-US" sz="600" b="0" i="0" u="none" strike="noStrike" dirty="0">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72546318"/>
                  </a:ext>
                </a:extLst>
              </a:tr>
              <a:tr h="120538">
                <a:tc>
                  <a:txBody>
                    <a:bodyPr/>
                    <a:lstStyle/>
                    <a:p>
                      <a:pPr algn="r" fontAlgn="b"/>
                      <a:r>
                        <a:rPr lang="en-US" sz="400" u="none" strike="noStrike">
                          <a:effectLst/>
                        </a:rPr>
                        <a:t>TOTAL CASH</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$752.10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TOTAL ACCOUNTABILITY</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$752.10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332614755"/>
                  </a:ext>
                </a:extLst>
              </a:tr>
              <a:tr h="120538">
                <a:tc gridSpan="4">
                  <a:txBody>
                    <a:bodyPr/>
                    <a:lstStyle/>
                    <a:p>
                      <a:pPr algn="ctr"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400" u="none" strike="noStrike">
                          <a:effectLst/>
                        </a:rPr>
                        <a:t>OVER/SHORT</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$0.10</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885988214"/>
                  </a:ext>
                </a:extLst>
              </a:tr>
              <a:tr h="177769">
                <a:tc gridSpan="4">
                  <a:txBody>
                    <a:bodyPr/>
                    <a:lstStyle/>
                    <a:p>
                      <a:pPr algn="ctr" fontAlgn="b"/>
                      <a:r>
                        <a:rPr lang="en-US" sz="300" u="none" strike="noStrike">
                          <a:effectLst/>
                        </a:rPr>
                        <a:t>I CERTIFY THE RECONCILIATION DATA AND THE TOTAL AMOUNT OF CASH, NEGOTIABLE INSTRUMENTS, AND CHARGE TICKETS WERE COUNTED BY ME; AND THE AMOUNT SHOWN IS CORRECT.</a:t>
                      </a:r>
                      <a:endParaRPr lang="en-US" sz="3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300" u="none" strike="noStrike">
                          <a:effectLst/>
                        </a:rPr>
                        <a:t>I CERTIFY ALL CASH, NEGOTIABLE INSTRUMENTS, AND CHARGE TICKETS FOR WHICH I AM RESPONSIBLE, AS LISTED ON THIS FORM, WERE RETURNED TO ME.</a:t>
                      </a:r>
                      <a:endParaRPr lang="en-US" sz="3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4070535"/>
                  </a:ext>
                </a:extLst>
              </a:tr>
              <a:tr h="158692">
                <a:tc gridSpan="3">
                  <a:txBody>
                    <a:bodyPr/>
                    <a:lstStyle/>
                    <a:p>
                      <a:pPr algn="l" fontAlgn="t"/>
                      <a:r>
                        <a:rPr lang="en-US" sz="400" u="none" strike="noStrike">
                          <a:effectLst/>
                        </a:rPr>
                        <a:t>SIGNATURE AND PRINTED NAME OF VERIFIER</a:t>
                      </a:r>
                      <a:endParaRPr lang="en-US" sz="400" b="0" i="0" u="none" strike="noStrike">
                        <a:solidFill>
                          <a:srgbClr val="000000"/>
                        </a:solidFill>
                        <a:effectLst/>
                        <a:latin typeface="Calibri" panose="020F0502020204030204" pitchFamily="34" charset="0"/>
                      </a:endParaRPr>
                    </a:p>
                  </a:txBody>
                  <a:tcPr marL="4852" marR="4852" marT="4852" marB="0"/>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gridSpan="3">
                  <a:txBody>
                    <a:bodyPr/>
                    <a:lstStyle/>
                    <a:p>
                      <a:pPr algn="l" fontAlgn="t"/>
                      <a:r>
                        <a:rPr lang="en-US" sz="400" u="none" strike="noStrike">
                          <a:effectLst/>
                        </a:rPr>
                        <a:t>SIGNATURE AND PRINTED NAME OF CASHIER (Fund Holder)</a:t>
                      </a:r>
                      <a:endParaRPr lang="en-US" sz="400" b="0" i="0" u="none" strike="noStrike">
                        <a:solidFill>
                          <a:srgbClr val="000000"/>
                        </a:solidFill>
                        <a:effectLst/>
                        <a:latin typeface="Calibri" panose="020F0502020204030204" pitchFamily="34" charset="0"/>
                      </a:endParaRPr>
                    </a:p>
                  </a:txBody>
                  <a:tcPr marL="4852" marR="4852" marT="4852"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4630826"/>
                  </a:ext>
                </a:extLst>
              </a:tr>
              <a:tr h="120538">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94018998"/>
                  </a:ext>
                </a:extLst>
              </a:tr>
              <a:tr h="92716">
                <a:tc gridSpan="2">
                  <a:txBody>
                    <a:bodyPr/>
                    <a:lstStyle/>
                    <a:p>
                      <a:pPr algn="l" fontAlgn="b"/>
                      <a:r>
                        <a:rPr lang="en-US" sz="400" u="none" strike="noStrike">
                          <a:effectLst/>
                        </a:rPr>
                        <a:t>AF 2556, V2</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gridSpan="2">
                  <a:txBody>
                    <a:bodyPr/>
                    <a:lstStyle/>
                    <a:p>
                      <a:pPr algn="l" fontAlgn="b"/>
                      <a:r>
                        <a:rPr lang="en-US" sz="400" u="none" strike="noStrike">
                          <a:effectLst/>
                        </a:rPr>
                        <a:t>PREVIOUS EDITION MAY BE USED</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endParaRPr lang="en-US" sz="400" b="0" i="0" u="none" strike="noStrike" dirty="0">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061071135"/>
                  </a:ext>
                </a:extLst>
              </a:tr>
            </a:tbl>
          </a:graphicData>
        </a:graphic>
      </p:graphicFrame>
    </p:spTree>
    <p:extLst>
      <p:ext uri="{BB962C8B-B14F-4D97-AF65-F5344CB8AC3E}">
        <p14:creationId xmlns:p14="http://schemas.microsoft.com/office/powerpoint/2010/main" val="23037116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19</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Instructions Training, </a:t>
            </a:r>
            <a:r>
              <a:rPr lang="en-US" sz="2800" i="1" dirty="0">
                <a:solidFill>
                  <a:srgbClr val="FF0000"/>
                </a:solidFill>
              </a:rPr>
              <a:t>continued…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graphicFrame>
        <p:nvGraphicFramePr>
          <p:cNvPr id="9" name="Table 8">
            <a:extLst>
              <a:ext uri="{FF2B5EF4-FFF2-40B4-BE49-F238E27FC236}">
                <a16:creationId xmlns:a16="http://schemas.microsoft.com/office/drawing/2014/main" id="{F72A143A-C00A-C353-362E-C0C10D63B8F3}"/>
              </a:ext>
            </a:extLst>
          </p:cNvPr>
          <p:cNvGraphicFramePr>
            <a:graphicFrameLocks noGrp="1"/>
          </p:cNvGraphicFramePr>
          <p:nvPr>
            <p:extLst>
              <p:ext uri="{D42A27DB-BD31-4B8C-83A1-F6EECF244321}">
                <p14:modId xmlns:p14="http://schemas.microsoft.com/office/powerpoint/2010/main" val="2585213530"/>
              </p:ext>
            </p:extLst>
          </p:nvPr>
        </p:nvGraphicFramePr>
        <p:xfrm>
          <a:off x="609600" y="1138336"/>
          <a:ext cx="3841104" cy="5213254"/>
        </p:xfrm>
        <a:graphic>
          <a:graphicData uri="http://schemas.openxmlformats.org/drawingml/2006/table">
            <a:tbl>
              <a:tblPr>
                <a:tableStyleId>{5C22544A-7EE6-4342-B048-85BDC9FD1C3A}</a:tableStyleId>
              </a:tblPr>
              <a:tblGrid>
                <a:gridCol w="536714">
                  <a:extLst>
                    <a:ext uri="{9D8B030D-6E8A-4147-A177-3AD203B41FA5}">
                      <a16:colId xmlns:a16="http://schemas.microsoft.com/office/drawing/2014/main" val="1172924844"/>
                    </a:ext>
                  </a:extLst>
                </a:gridCol>
                <a:gridCol w="534711">
                  <a:extLst>
                    <a:ext uri="{9D8B030D-6E8A-4147-A177-3AD203B41FA5}">
                      <a16:colId xmlns:a16="http://schemas.microsoft.com/office/drawing/2014/main" val="215814502"/>
                    </a:ext>
                  </a:extLst>
                </a:gridCol>
                <a:gridCol w="534711">
                  <a:extLst>
                    <a:ext uri="{9D8B030D-6E8A-4147-A177-3AD203B41FA5}">
                      <a16:colId xmlns:a16="http://schemas.microsoft.com/office/drawing/2014/main" val="3800401936"/>
                    </a:ext>
                  </a:extLst>
                </a:gridCol>
                <a:gridCol w="582773">
                  <a:extLst>
                    <a:ext uri="{9D8B030D-6E8A-4147-A177-3AD203B41FA5}">
                      <a16:colId xmlns:a16="http://schemas.microsoft.com/office/drawing/2014/main" val="2944371422"/>
                    </a:ext>
                  </a:extLst>
                </a:gridCol>
                <a:gridCol w="534711">
                  <a:extLst>
                    <a:ext uri="{9D8B030D-6E8A-4147-A177-3AD203B41FA5}">
                      <a16:colId xmlns:a16="http://schemas.microsoft.com/office/drawing/2014/main" val="373690245"/>
                    </a:ext>
                  </a:extLst>
                </a:gridCol>
                <a:gridCol w="534711">
                  <a:extLst>
                    <a:ext uri="{9D8B030D-6E8A-4147-A177-3AD203B41FA5}">
                      <a16:colId xmlns:a16="http://schemas.microsoft.com/office/drawing/2014/main" val="1526277799"/>
                    </a:ext>
                  </a:extLst>
                </a:gridCol>
                <a:gridCol w="582773">
                  <a:extLst>
                    <a:ext uri="{9D8B030D-6E8A-4147-A177-3AD203B41FA5}">
                      <a16:colId xmlns:a16="http://schemas.microsoft.com/office/drawing/2014/main" val="2489028375"/>
                    </a:ext>
                  </a:extLst>
                </a:gridCol>
              </a:tblGrid>
              <a:tr h="121898">
                <a:tc gridSpan="7">
                  <a:txBody>
                    <a:bodyPr/>
                    <a:lstStyle/>
                    <a:p>
                      <a:pPr algn="ctr" fontAlgn="b"/>
                      <a:r>
                        <a:rPr lang="en-US" sz="600" u="none" strike="noStrike">
                          <a:effectLst/>
                        </a:rPr>
                        <a:t>NAF SURPRISE OR GENERAL CASHIER'S CASH COUNT</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3493494"/>
                  </a:ext>
                </a:extLst>
              </a:tr>
              <a:tr h="196526">
                <a:tc>
                  <a:txBody>
                    <a:bodyPr/>
                    <a:lstStyle/>
                    <a:p>
                      <a:pPr algn="l" fontAlgn="t"/>
                      <a:r>
                        <a:rPr lang="en-US" sz="400" u="none" strike="noStrike">
                          <a:effectLst/>
                        </a:rPr>
                        <a:t>NAFI/COST CENTER 441XX/0000</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r>
                        <a:rPr lang="en-US" sz="400" u="none" strike="noStrike">
                          <a:effectLst/>
                        </a:rPr>
                        <a:t>Your Facility</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DATE XX-XX--XXXX</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TIME  7:30 a.m.</a:t>
                      </a:r>
                      <a:endParaRPr lang="en-US" sz="400" b="0" i="0" u="none" strike="noStrike">
                        <a:solidFill>
                          <a:srgbClr val="000000"/>
                        </a:solidFill>
                        <a:effectLst/>
                        <a:latin typeface="Calibri" panose="020F0502020204030204" pitchFamily="34" charset="0"/>
                      </a:endParaRPr>
                    </a:p>
                  </a:txBody>
                  <a:tcPr marL="4852" marR="4852" marT="4852" marB="0"/>
                </a:tc>
                <a:extLst>
                  <a:ext uri="{0D108BD9-81ED-4DB2-BD59-A6C34878D82A}">
                    <a16:rowId xmlns:a16="http://schemas.microsoft.com/office/drawing/2014/main" val="1837657214"/>
                  </a:ext>
                </a:extLst>
              </a:tr>
              <a:tr h="121898">
                <a:tc gridSpan="2">
                  <a:txBody>
                    <a:bodyPr/>
                    <a:lstStyle/>
                    <a:p>
                      <a:pPr algn="ctr" fontAlgn="b"/>
                      <a:r>
                        <a:rPr lang="en-US" sz="400" u="none" strike="noStrike">
                          <a:effectLst/>
                        </a:rPr>
                        <a:t>DENOMINATION</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gridSpan="2">
                  <a:txBody>
                    <a:bodyPr/>
                    <a:lstStyle/>
                    <a:p>
                      <a:pPr algn="ctr" fontAlgn="b"/>
                      <a:r>
                        <a:rPr lang="en-US" sz="400" u="none" strike="noStrike">
                          <a:effectLst/>
                        </a:rPr>
                        <a:t>U.S. OR FOREIGN</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gridSpan="3">
                  <a:txBody>
                    <a:bodyPr/>
                    <a:lstStyle/>
                    <a:p>
                      <a:pPr algn="ctr" fontAlgn="b"/>
                      <a:r>
                        <a:rPr lang="en-US" sz="400" u="none" strike="noStrike">
                          <a:effectLst/>
                        </a:rPr>
                        <a:t>ACCOUNTABLE FORMS REVIEWED</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6755922"/>
                  </a:ext>
                </a:extLst>
              </a:tr>
              <a:tr h="121898">
                <a:tc>
                  <a:txBody>
                    <a:bodyPr/>
                    <a:lstStyle/>
                    <a:p>
                      <a:pPr algn="ctr" fontAlgn="b"/>
                      <a:r>
                        <a:rPr lang="en-US" sz="400" u="none" strike="noStrike">
                          <a:effectLst/>
                        </a:rPr>
                        <a:t>U.S</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FOREIGN</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QUANTITY</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AMOUNT</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TYPE FORM</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BEGIN NUMBER</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END NUMBER</a:t>
                      </a:r>
                      <a:endParaRPr lang="en-US" sz="4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478752057"/>
                  </a:ext>
                </a:extLst>
              </a:tr>
              <a:tr h="121898">
                <a:tc>
                  <a:txBody>
                    <a:bodyPr/>
                    <a:lstStyle/>
                    <a:p>
                      <a:pPr algn="ctr" fontAlgn="b"/>
                      <a:r>
                        <a:rPr lang="en-US" sz="400" u="none" strike="noStrike">
                          <a:effectLst/>
                        </a:rPr>
                        <a:t>WRAPPED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WRAPPED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79204980"/>
                  </a:ext>
                </a:extLst>
              </a:tr>
              <a:tr h="12189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€ 100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297149705"/>
                  </a:ext>
                </a:extLst>
              </a:tr>
              <a:tr h="12189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€ 50.00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702162332"/>
                  </a:ext>
                </a:extLst>
              </a:tr>
              <a:tr h="121898">
                <a:tc>
                  <a:txBody>
                    <a:bodyPr/>
                    <a:lstStyle/>
                    <a:p>
                      <a:pPr algn="ctr" fontAlgn="b"/>
                      <a:r>
                        <a:rPr lang="en-US" sz="400" u="none" strike="noStrike">
                          <a:effectLst/>
                        </a:rPr>
                        <a:t>$20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7</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€ 140.00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025570488"/>
                  </a:ext>
                </a:extLst>
              </a:tr>
              <a:tr h="121898">
                <a:tc>
                  <a:txBody>
                    <a:bodyPr/>
                    <a:lstStyle/>
                    <a:p>
                      <a:pPr algn="ctr" fontAlgn="b"/>
                      <a:r>
                        <a:rPr lang="en-US" sz="400" u="none" strike="noStrike">
                          <a:effectLst/>
                        </a:rPr>
                        <a:t>$10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4</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€ 40.00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08989381"/>
                  </a:ext>
                </a:extLst>
              </a:tr>
              <a:tr h="121898">
                <a:tc>
                  <a:txBody>
                    <a:bodyPr/>
                    <a:lstStyle/>
                    <a:p>
                      <a:pPr algn="ctr" fontAlgn="b"/>
                      <a:r>
                        <a:rPr lang="en-US" sz="400" u="none" strike="noStrike">
                          <a:effectLst/>
                        </a:rPr>
                        <a:t>$5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dirty="0">
                          <a:effectLst/>
                        </a:rPr>
                        <a:t>2</a:t>
                      </a:r>
                      <a:endParaRPr lang="en-US" sz="400" b="0" i="0" u="none" strike="noStrike" dirty="0">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€ 10.00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519904591"/>
                  </a:ext>
                </a:extLst>
              </a:tr>
              <a:tr h="121898">
                <a:tc>
                  <a:txBody>
                    <a:bodyPr/>
                    <a:lstStyle/>
                    <a:p>
                      <a:pPr algn="ctr" fontAlgn="b"/>
                      <a:r>
                        <a:rPr lang="en-US" sz="400" u="none" strike="noStrike">
                          <a:effectLst/>
                        </a:rPr>
                        <a:t>$2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dirty="0">
                          <a:effectLst/>
                        </a:rPr>
                        <a:t>€ 0.00</a:t>
                      </a:r>
                      <a:endParaRPr lang="en-US" sz="600" b="0" i="0" u="none" strike="noStrike" dirty="0">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817929360"/>
                  </a:ext>
                </a:extLst>
              </a:tr>
              <a:tr h="121898">
                <a:tc>
                  <a:txBody>
                    <a:bodyPr/>
                    <a:lstStyle/>
                    <a:p>
                      <a:pPr algn="ctr" fontAlgn="b"/>
                      <a:r>
                        <a:rPr lang="en-US" sz="400" u="none" strike="noStrike">
                          <a:effectLst/>
                        </a:rPr>
                        <a:t>$1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REMARKS</a:t>
                      </a:r>
                      <a:endParaRPr lang="en-US" sz="400" b="0" i="0" u="none" strike="noStrike">
                        <a:solidFill>
                          <a:srgbClr val="000000"/>
                        </a:solidFill>
                        <a:effectLst/>
                        <a:latin typeface="Calibri" panose="020F0502020204030204" pitchFamily="34" charset="0"/>
                      </a:endParaRPr>
                    </a:p>
                  </a:txBody>
                  <a:tcPr marL="4852" marR="4852" marT="4852" marB="0"/>
                </a:tc>
                <a:tc gridSpan="2">
                  <a:txBody>
                    <a:bodyPr/>
                    <a:lstStyle/>
                    <a:p>
                      <a:pPr algn="l" fontAlgn="b"/>
                      <a:r>
                        <a:rPr lang="en-US" sz="600" u="none" strike="noStrike">
                          <a:effectLst/>
                        </a:rPr>
                        <a:t>Disbursements:</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extLst>
                  <a:ext uri="{0D108BD9-81ED-4DB2-BD59-A6C34878D82A}">
                    <a16:rowId xmlns:a16="http://schemas.microsoft.com/office/drawing/2014/main" val="235853137"/>
                  </a:ext>
                </a:extLst>
              </a:tr>
              <a:tr h="12189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Rolled</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312032336"/>
                  </a:ext>
                </a:extLst>
              </a:tr>
              <a:tr h="12189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55945451"/>
                  </a:ext>
                </a:extLst>
              </a:tr>
              <a:tr h="121898">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t"/>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tc>
                <a:tc>
                  <a:txBody>
                    <a:bodyPr/>
                    <a:lstStyle/>
                    <a:p>
                      <a:pPr algn="l" fontAlgn="b"/>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596399453"/>
                  </a:ext>
                </a:extLst>
              </a:tr>
              <a:tr h="176139">
                <a:tc>
                  <a:txBody>
                    <a:bodyPr/>
                    <a:lstStyle/>
                    <a:p>
                      <a:pPr algn="ctr" fontAlgn="b"/>
                      <a:r>
                        <a:rPr lang="en-US" sz="400" u="none" strike="noStrike">
                          <a:effectLst/>
                        </a:rPr>
                        <a:t>$1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EURO CHANGE FUND</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672159445"/>
                  </a:ext>
                </a:extLst>
              </a:tr>
              <a:tr h="121898">
                <a:tc>
                  <a:txBody>
                    <a:bodyPr/>
                    <a:lstStyle/>
                    <a:p>
                      <a:pPr algn="ctr" fontAlgn="b"/>
                      <a:r>
                        <a:rPr lang="en-US" sz="400" u="none" strike="noStrike">
                          <a:effectLst/>
                        </a:rPr>
                        <a:t>.50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EURO IMPREST FUND</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739054147"/>
                  </a:ext>
                </a:extLst>
              </a:tr>
              <a:tr h="196526">
                <a:tc>
                  <a:txBody>
                    <a:bodyPr/>
                    <a:lstStyle/>
                    <a:p>
                      <a:pPr algn="ctr" fontAlgn="b"/>
                      <a:r>
                        <a:rPr lang="en-US" sz="400" u="none" strike="noStrike">
                          <a:effectLst/>
                        </a:rPr>
                        <a:t>.25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2557's:  €350 Funds Signed For</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0226496"/>
                  </a:ext>
                </a:extLst>
              </a:tr>
              <a:tr h="196526">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1401's €100.45 See Attached</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873117604"/>
                  </a:ext>
                </a:extLst>
              </a:tr>
              <a:tr h="121898">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249431049"/>
                  </a:ext>
                </a:extLst>
              </a:tr>
              <a:tr h="121898">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3">
                  <a:txBody>
                    <a:bodyPr/>
                    <a:lstStyle/>
                    <a:p>
                      <a:pPr algn="ctr" fontAlgn="b"/>
                      <a:r>
                        <a:rPr lang="en-US" sz="400" u="none" strike="noStrike">
                          <a:effectLst/>
                        </a:rPr>
                        <a:t>ACCOUNTABILITY</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4498367"/>
                  </a:ext>
                </a:extLst>
              </a:tr>
              <a:tr h="121898">
                <a:tc>
                  <a:txBody>
                    <a:bodyPr/>
                    <a:lstStyle/>
                    <a:p>
                      <a:pPr algn="ctr" fontAlgn="b"/>
                      <a:r>
                        <a:rPr lang="en-US" sz="400" u="none" strike="noStrike">
                          <a:effectLst/>
                        </a:rPr>
                        <a:t>LOOSE $100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LOOSE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OPEN REGISTER READING</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350.00 €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914719820"/>
                  </a:ext>
                </a:extLst>
              </a:tr>
              <a:tr h="121898">
                <a:tc>
                  <a:txBody>
                    <a:bodyPr/>
                    <a:lstStyle/>
                    <a:p>
                      <a:pPr algn="ctr" fontAlgn="b"/>
                      <a:r>
                        <a:rPr lang="en-US" sz="400" u="none" strike="noStrike">
                          <a:effectLst/>
                        </a:rPr>
                        <a:t>$50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3</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€ 6.00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CLOSE REGISTER READING</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249.55 €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342056454"/>
                  </a:ext>
                </a:extLst>
              </a:tr>
              <a:tr h="121898">
                <a:tc>
                  <a:txBody>
                    <a:bodyPr/>
                    <a:lstStyle/>
                    <a:p>
                      <a:pPr algn="ctr" fontAlgn="b"/>
                      <a:r>
                        <a:rPr lang="en-US" sz="400" u="none" strike="noStrike">
                          <a:effectLst/>
                        </a:rPr>
                        <a:t>$20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€ 1.00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TOTAL REGISTER SALES</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472118588"/>
                  </a:ext>
                </a:extLst>
              </a:tr>
              <a:tr h="132712">
                <a:tc>
                  <a:txBody>
                    <a:bodyPr/>
                    <a:lstStyle/>
                    <a:p>
                      <a:pPr algn="ctr" fontAlgn="b"/>
                      <a:r>
                        <a:rPr lang="en-US" sz="400" u="none" strike="noStrike">
                          <a:effectLst/>
                        </a:rPr>
                        <a:t>$10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3</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€ 1.50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TOTAL NONREGISTER CASH RECEIPTS</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42584399"/>
                  </a:ext>
                </a:extLst>
              </a:tr>
              <a:tr h="121898">
                <a:tc>
                  <a:txBody>
                    <a:bodyPr/>
                    <a:lstStyle/>
                    <a:p>
                      <a:pPr algn="ctr" fontAlgn="b"/>
                      <a:r>
                        <a:rPr lang="en-US" sz="400" u="none" strike="noStrike">
                          <a:effectLst/>
                        </a:rPr>
                        <a:t>$5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.20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3</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€ 0.60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860761257"/>
                  </a:ext>
                </a:extLst>
              </a:tr>
              <a:tr h="121898">
                <a:tc>
                  <a:txBody>
                    <a:bodyPr/>
                    <a:lstStyle/>
                    <a:p>
                      <a:pPr algn="ctr" fontAlgn="b"/>
                      <a:r>
                        <a:rPr lang="en-US" sz="400" u="none" strike="noStrike">
                          <a:effectLst/>
                        </a:rPr>
                        <a:t>$2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4</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€ 0.40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LESS CHARGE SALES (2557)</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535181371"/>
                  </a:ext>
                </a:extLst>
              </a:tr>
              <a:tr h="132712">
                <a:tc>
                  <a:txBody>
                    <a:bodyPr/>
                    <a:lstStyle/>
                    <a:p>
                      <a:pPr algn="ctr" fontAlgn="b"/>
                      <a:r>
                        <a:rPr lang="en-US" sz="400" u="none" strike="noStrike">
                          <a:effectLst/>
                        </a:rPr>
                        <a:t>$1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€ 0.05</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 1401'S PURCHASES                          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100.45 €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797258178"/>
                  </a:ext>
                </a:extLst>
              </a:tr>
              <a:tr h="121898">
                <a:tc>
                  <a:txBody>
                    <a:bodyPr/>
                    <a:lstStyle/>
                    <a:p>
                      <a:pPr algn="ctr" fontAlgn="b"/>
                      <a:r>
                        <a:rPr lang="en-US" sz="400" u="none" strike="noStrike">
                          <a:effectLst/>
                        </a:rPr>
                        <a:t>$1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.02</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UNDER/OVER RINGS</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316719297"/>
                  </a:ext>
                </a:extLst>
              </a:tr>
              <a:tr h="121898">
                <a:tc>
                  <a:txBody>
                    <a:bodyPr/>
                    <a:lstStyle/>
                    <a:p>
                      <a:pPr algn="ctr" fontAlgn="b"/>
                      <a:r>
                        <a:rPr lang="en-US" sz="400" u="none" strike="noStrike">
                          <a:effectLst/>
                        </a:rPr>
                        <a:t>.50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32719700"/>
                  </a:ext>
                </a:extLst>
              </a:tr>
              <a:tr h="121898">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400" u="none" strike="noStrike">
                          <a:effectLst/>
                        </a:rPr>
                        <a:t>0</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119533926"/>
                  </a:ext>
                </a:extLst>
              </a:tr>
              <a:tr h="121898">
                <a:tc>
                  <a:txBody>
                    <a:bodyPr/>
                    <a:lstStyle/>
                    <a:p>
                      <a:pPr algn="ctr" fontAlgn="b"/>
                      <a:r>
                        <a:rPr lang="en-US" sz="400" u="none" strike="noStrike">
                          <a:effectLst/>
                        </a:rPr>
                        <a:t>CHECKS</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137381516"/>
                  </a:ext>
                </a:extLst>
              </a:tr>
              <a:tr h="121898">
                <a:tc>
                  <a:txBody>
                    <a:bodyPr/>
                    <a:lstStyle/>
                    <a:p>
                      <a:pPr algn="ctr" fontAlgn="b"/>
                      <a:r>
                        <a:rPr lang="en-US" sz="400" u="none" strike="noStrike">
                          <a:effectLst/>
                        </a:rPr>
                        <a:t>BANKS</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r" fontAlgn="b"/>
                      <a:r>
                        <a:rPr lang="en-US" sz="400" u="none" strike="noStrike">
                          <a:effectLst/>
                        </a:rPr>
                        <a:t>TOTAL</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100.45 €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427017783"/>
                  </a:ext>
                </a:extLst>
              </a:tr>
              <a:tr h="121898">
                <a:tc>
                  <a:txBody>
                    <a:bodyPr/>
                    <a:lstStyle/>
                    <a:p>
                      <a:pPr algn="ctr" fontAlgn="b"/>
                      <a:r>
                        <a:rPr lang="en-US" sz="500" u="none" strike="noStrike">
                          <a:effectLst/>
                        </a:rPr>
                        <a:t>1401s</a:t>
                      </a:r>
                      <a:endParaRPr lang="en-US" sz="5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€ 100.45</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2965529271"/>
                  </a:ext>
                </a:extLst>
              </a:tr>
              <a:tr h="121898">
                <a:tc>
                  <a:txBody>
                    <a:bodyPr/>
                    <a:lstStyle/>
                    <a:p>
                      <a:pPr algn="ctr" fontAlgn="b"/>
                      <a:r>
                        <a:rPr lang="en-US" sz="500" u="none" strike="noStrike">
                          <a:effectLst/>
                        </a:rPr>
                        <a:t>2557</a:t>
                      </a:r>
                      <a:endParaRPr lang="en-US" sz="500" b="0"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400" u="none" strike="noStrike">
                          <a:effectLst/>
                        </a:rPr>
                        <a:t> </a:t>
                      </a:r>
                      <a:endParaRPr lang="en-US" sz="400" b="0" i="0" u="none" strike="noStrike">
                        <a:solidFill>
                          <a:srgbClr val="000000"/>
                        </a:solidFill>
                        <a:effectLst/>
                        <a:latin typeface="Calibri" panose="020F0502020204030204" pitchFamily="34" charset="0"/>
                      </a:endParaRPr>
                    </a:p>
                  </a:txBody>
                  <a:tcPr marL="4852" marR="4852" marT="4852" marB="0" anchor="b"/>
                </a:tc>
                <a:tc>
                  <a:txBody>
                    <a:bodyPr/>
                    <a:lstStyle/>
                    <a:p>
                      <a:pPr algn="r" fontAlgn="b"/>
                      <a:r>
                        <a:rPr lang="en-US" sz="600" u="none" strike="noStrike">
                          <a:effectLst/>
                        </a:rPr>
                        <a:t>€ 0.00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ADD CHANGE FUND</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249.55 €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153363272"/>
                  </a:ext>
                </a:extLst>
              </a:tr>
              <a:tr h="121898">
                <a:tc gridSpan="3">
                  <a:txBody>
                    <a:bodyPr/>
                    <a:lstStyle/>
                    <a:p>
                      <a:pPr algn="r" fontAlgn="b"/>
                      <a:r>
                        <a:rPr lang="en-US" sz="400" u="none" strike="noStrike">
                          <a:effectLst/>
                        </a:rPr>
                        <a:t>TOTAL CASH</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a:txBody>
                    <a:bodyPr/>
                    <a:lstStyle/>
                    <a:p>
                      <a:pPr algn="r" fontAlgn="b"/>
                      <a:r>
                        <a:rPr lang="en-US" sz="600" u="none" strike="noStrike">
                          <a:effectLst/>
                        </a:rPr>
                        <a:t>€ 350.00</a:t>
                      </a:r>
                      <a:endParaRPr lang="en-US" sz="600" b="0" i="0" u="none" strike="noStrike">
                        <a:solidFill>
                          <a:srgbClr val="000000"/>
                        </a:solidFill>
                        <a:effectLst/>
                        <a:latin typeface="Calibri" panose="020F0502020204030204" pitchFamily="34" charset="0"/>
                      </a:endParaRPr>
                    </a:p>
                  </a:txBody>
                  <a:tcPr marL="4852" marR="4852" marT="4852" marB="0" anchor="b"/>
                </a:tc>
                <a:tc gridSpan="2">
                  <a:txBody>
                    <a:bodyPr/>
                    <a:lstStyle/>
                    <a:p>
                      <a:pPr algn="l" fontAlgn="b"/>
                      <a:r>
                        <a:rPr lang="en-US" sz="400" u="none" strike="noStrike">
                          <a:effectLst/>
                        </a:rPr>
                        <a:t>TOTAL ACCOUNTABILITY</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350.00 €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29562047"/>
                  </a:ext>
                </a:extLst>
              </a:tr>
              <a:tr h="121898">
                <a:tc gridSpan="4">
                  <a:txBody>
                    <a:bodyPr/>
                    <a:lstStyle/>
                    <a:p>
                      <a:pPr algn="ctr"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400" u="none" strike="noStrike">
                          <a:effectLst/>
                        </a:rPr>
                        <a:t>OVER/SHORT</a:t>
                      </a:r>
                      <a:endParaRPr lang="en-US" sz="4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a:txBody>
                    <a:bodyPr/>
                    <a:lstStyle/>
                    <a:p>
                      <a:pPr algn="r" fontAlgn="b"/>
                      <a:r>
                        <a:rPr lang="en-US" sz="600" u="none" strike="noStrike">
                          <a:effectLst/>
                        </a:rPr>
                        <a:t>0.00 €</a:t>
                      </a:r>
                      <a:endParaRPr lang="en-US" sz="600" b="0"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1918396006"/>
                  </a:ext>
                </a:extLst>
              </a:tr>
              <a:tr h="148665">
                <a:tc gridSpan="4">
                  <a:txBody>
                    <a:bodyPr/>
                    <a:lstStyle/>
                    <a:p>
                      <a:pPr algn="ctr" fontAlgn="b"/>
                      <a:r>
                        <a:rPr lang="en-US" sz="300" u="none" strike="noStrike">
                          <a:effectLst/>
                        </a:rPr>
                        <a:t>I CERTIFY THE RECONCILIATION DATA AND THE TOTAL AMOUNT OF CASH, NEGOTIABLE INSTRUMENTS, AND CHARGE TICKETS WERE COUNTED BY ME; AND THE AMOUNT SHOWN IS CORRECT.</a:t>
                      </a:r>
                      <a:endParaRPr lang="en-US" sz="3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300" u="none" strike="noStrike">
                          <a:effectLst/>
                        </a:rPr>
                        <a:t>I CERTIFY ALL CASH, NEGOTIABLE INSTRUMENTS, AND CHARGE TICKETS FOR WHICH I AM RESPONSIBLE, AS LISTED ON THIS FORM, WERE RETURNED TO ME.</a:t>
                      </a:r>
                      <a:endParaRPr lang="en-US" sz="300" b="0" i="0" u="none" strike="noStrike">
                        <a:solidFill>
                          <a:srgbClr val="000000"/>
                        </a:solidFill>
                        <a:effectLst/>
                        <a:latin typeface="Calibri" panose="020F0502020204030204" pitchFamily="34" charset="0"/>
                      </a:endParaRPr>
                    </a:p>
                  </a:txBody>
                  <a:tcPr marL="4852" marR="4852" marT="48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946066"/>
                  </a:ext>
                </a:extLst>
              </a:tr>
              <a:tr h="132712">
                <a:tc gridSpan="3">
                  <a:txBody>
                    <a:bodyPr/>
                    <a:lstStyle/>
                    <a:p>
                      <a:pPr algn="l" fontAlgn="t"/>
                      <a:r>
                        <a:rPr lang="en-US" sz="400" u="none" strike="noStrike">
                          <a:effectLst/>
                        </a:rPr>
                        <a:t>SIGNATURE AND PRINTED NAME OF VERIFIER</a:t>
                      </a:r>
                      <a:endParaRPr lang="en-US" sz="400" b="0" i="0" u="none" strike="noStrike">
                        <a:solidFill>
                          <a:srgbClr val="000000"/>
                        </a:solidFill>
                        <a:effectLst/>
                        <a:latin typeface="Calibri" panose="020F0502020204030204" pitchFamily="34" charset="0"/>
                      </a:endParaRPr>
                    </a:p>
                  </a:txBody>
                  <a:tcPr marL="4852" marR="4852" marT="4852" marB="0"/>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gridSpan="3">
                  <a:txBody>
                    <a:bodyPr/>
                    <a:lstStyle/>
                    <a:p>
                      <a:pPr algn="l" fontAlgn="t"/>
                      <a:r>
                        <a:rPr lang="en-US" sz="400" u="none" strike="noStrike">
                          <a:effectLst/>
                        </a:rPr>
                        <a:t>SIGNATURE AND PRINTED NAME OF CASHIER (Fund Holder)</a:t>
                      </a:r>
                      <a:endParaRPr lang="en-US" sz="400" b="0" i="0" u="none" strike="noStrike">
                        <a:solidFill>
                          <a:srgbClr val="000000"/>
                        </a:solidFill>
                        <a:effectLst/>
                        <a:latin typeface="Calibri" panose="020F0502020204030204" pitchFamily="34" charset="0"/>
                      </a:endParaRPr>
                    </a:p>
                  </a:txBody>
                  <a:tcPr marL="4852" marR="4852" marT="4852"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344794"/>
                  </a:ext>
                </a:extLst>
              </a:tr>
              <a:tr h="121898">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852" marR="4852" marT="4852" marB="0" anchor="b"/>
                </a:tc>
                <a:tc>
                  <a:txBody>
                    <a:bodyPr/>
                    <a:lstStyle/>
                    <a:p>
                      <a:pPr algn="l" fontAlgn="b"/>
                      <a:r>
                        <a:rPr lang="en-US" sz="600" u="none" strike="noStrike" dirty="0">
                          <a:effectLst/>
                        </a:rPr>
                        <a:t> </a:t>
                      </a:r>
                      <a:endParaRPr lang="en-US" sz="600" b="0" i="0" u="none" strike="noStrike" dirty="0">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4064031254"/>
                  </a:ext>
                </a:extLst>
              </a:tr>
            </a:tbl>
          </a:graphicData>
        </a:graphic>
      </p:graphicFrame>
      <p:pic>
        <p:nvPicPr>
          <p:cNvPr id="11" name="Picture 1">
            <a:extLst>
              <a:ext uri="{FF2B5EF4-FFF2-40B4-BE49-F238E27FC236}">
                <a16:creationId xmlns:a16="http://schemas.microsoft.com/office/drawing/2014/main" id="{3C4349DD-AE0F-941F-B876-D28837C0CE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6277" y="1047587"/>
            <a:ext cx="5561045" cy="521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3873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p:txBody>
          <a:bodyPr/>
          <a:lstStyle/>
          <a:p>
            <a:r>
              <a:rPr lang="en-US" dirty="0">
                <a:effectLst/>
              </a:rPr>
              <a:t>Background</a:t>
            </a: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p:txBody>
          <a:bodyPr/>
          <a:lstStyle/>
          <a:p>
            <a:pPr marL="0" indent="0">
              <a:buNone/>
            </a:pPr>
            <a:r>
              <a:rPr lang="en-US" b="0" dirty="0"/>
              <a:t>The goal of this training is to establish and reinforce 86 FSS basic guidelines for</a:t>
            </a:r>
          </a:p>
          <a:p>
            <a:pPr marL="0" indent="0">
              <a:buNone/>
            </a:pPr>
            <a:r>
              <a:rPr lang="en-US" b="0" dirty="0"/>
              <a:t> controlling and safeguarding non-appropriated funds (NAF) cash and other</a:t>
            </a:r>
          </a:p>
          <a:p>
            <a:pPr marL="0" indent="0">
              <a:buNone/>
            </a:pPr>
            <a:r>
              <a:rPr lang="en-US" b="0" dirty="0"/>
              <a:t> assets in accordance with Operating Instruction (OI) 34-217 and  AFMAN 34</a:t>
            </a:r>
          </a:p>
          <a:p>
            <a:pPr marL="0" indent="0">
              <a:buNone/>
            </a:pPr>
            <a:r>
              <a:rPr lang="en-US" b="0" dirty="0"/>
              <a:t>-202; Chapter 4, Controlling Cash and Cash Equivalents.</a:t>
            </a:r>
            <a:endParaRPr lang="en-US" b="0" dirty="0">
              <a:effectLst>
                <a:outerShdw blurRad="38100" dist="38100" dir="2700000" algn="tl">
                  <a:srgbClr val="000000">
                    <a:alpha val="43137"/>
                  </a:srgbClr>
                </a:outerShdw>
              </a:effectLst>
            </a:endParaRPr>
          </a:p>
          <a:p>
            <a:pPr marL="0" indent="0">
              <a:buNone/>
            </a:pPr>
            <a:endParaRPr lang="en-US" dirty="0"/>
          </a:p>
          <a:p>
            <a:pPr marL="0" indent="0">
              <a:buNone/>
            </a:pPr>
            <a:r>
              <a:rPr lang="en-US" dirty="0"/>
              <a:t>		</a:t>
            </a:r>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2</a:t>
            </a:fld>
            <a:endParaRPr lang="en-US" altLang="en-US" dirty="0"/>
          </a:p>
        </p:txBody>
      </p:sp>
    </p:spTree>
    <p:extLst>
      <p:ext uri="{BB962C8B-B14F-4D97-AF65-F5344CB8AC3E}">
        <p14:creationId xmlns:p14="http://schemas.microsoft.com/office/powerpoint/2010/main" val="557067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20</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Example Forms Instructions Training continued…</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pic>
        <p:nvPicPr>
          <p:cNvPr id="7" name="Picture 4" descr="C:\Users\sandra.johnson\Desktop\1216137653542424074narrowhouse_cartoon_eye_svg_med.png">
            <a:extLst>
              <a:ext uri="{FF2B5EF4-FFF2-40B4-BE49-F238E27FC236}">
                <a16:creationId xmlns:a16="http://schemas.microsoft.com/office/drawing/2014/main" id="{970E7FF4-76BE-6D20-5D7B-A4E6F275C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63" y="1100819"/>
            <a:ext cx="1050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sandra.johnson\Desktop\1216137653542424074narrowhouse_cartoon_eye_svg_med.png">
            <a:extLst>
              <a:ext uri="{FF2B5EF4-FFF2-40B4-BE49-F238E27FC236}">
                <a16:creationId xmlns:a16="http://schemas.microsoft.com/office/drawing/2014/main" id="{8B18D708-0EAA-C69D-92F8-9D595768D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00" y="1851707"/>
            <a:ext cx="1050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a:extLst>
              <a:ext uri="{FF2B5EF4-FFF2-40B4-BE49-F238E27FC236}">
                <a16:creationId xmlns:a16="http://schemas.microsoft.com/office/drawing/2014/main" id="{74411D4C-3BEE-3906-2A82-4FCDBA321A3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79626" y="1032428"/>
            <a:ext cx="63055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F0714161-7F73-6B8A-697B-911520CEB6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7779" y="4206974"/>
            <a:ext cx="5211763" cy="231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1156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21</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Instructions Training continued…</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4" name="Title 1">
            <a:extLst>
              <a:ext uri="{FF2B5EF4-FFF2-40B4-BE49-F238E27FC236}">
                <a16:creationId xmlns:a16="http://schemas.microsoft.com/office/drawing/2014/main" id="{87423DD5-9825-FD01-3823-91F67DE91B8D}"/>
              </a:ext>
            </a:extLst>
          </p:cNvPr>
          <p:cNvSpPr>
            <a:spLocks noGrp="1"/>
          </p:cNvSpPr>
          <p:nvPr>
            <p:ph idx="1"/>
          </p:nvPr>
        </p:nvSpPr>
        <p:spPr>
          <a:xfrm>
            <a:off x="369888" y="1504950"/>
            <a:ext cx="11195050" cy="4743450"/>
          </a:xfrm>
        </p:spPr>
        <p:txBody>
          <a:bodyPr>
            <a:normAutofit fontScale="97500"/>
          </a:bodyPr>
          <a:lstStyle/>
          <a:p>
            <a:pPr marL="457200" indent="-457200" eaLnBrk="1" fontAlgn="auto" hangingPunct="1">
              <a:spcAft>
                <a:spcPts val="0"/>
              </a:spcAft>
              <a:buFont typeface="+mj-lt"/>
              <a:buAutoNum type="arabicPeriod"/>
              <a:defRPr/>
            </a:pPr>
            <a:r>
              <a:rPr lang="en-US" altLang="en-US" sz="2500" b="0" dirty="0"/>
              <a:t>Reviews                           expenditures and advances from petty cash to</a:t>
            </a:r>
          </a:p>
          <a:p>
            <a:pPr marL="0" indent="0" eaLnBrk="1" fontAlgn="auto" hangingPunct="1">
              <a:spcAft>
                <a:spcPts val="0"/>
              </a:spcAft>
              <a:buNone/>
              <a:defRPr/>
            </a:pPr>
            <a:r>
              <a:rPr lang="en-US" altLang="en-US" sz="2500" b="0" dirty="0"/>
              <a:t>ensure they were approved and are supported by AF Form 2557, or AF Form</a:t>
            </a:r>
          </a:p>
          <a:p>
            <a:pPr marL="0" indent="0" eaLnBrk="1" fontAlgn="auto" hangingPunct="1">
              <a:spcAft>
                <a:spcPts val="0"/>
              </a:spcAft>
              <a:buNone/>
              <a:defRPr/>
            </a:pPr>
            <a:r>
              <a:rPr lang="en-US" altLang="en-US" sz="2500" b="0" dirty="0"/>
              <a:t>1401, Air Force Petty Cash/Refund Voucher.</a:t>
            </a:r>
          </a:p>
          <a:p>
            <a:pPr marL="0" indent="0" eaLnBrk="1" fontAlgn="auto" hangingPunct="1">
              <a:spcAft>
                <a:spcPts val="0"/>
              </a:spcAft>
              <a:buNone/>
              <a:defRPr/>
            </a:pPr>
            <a:endParaRPr lang="en-US" altLang="en-US" sz="2500" b="0" dirty="0"/>
          </a:p>
          <a:p>
            <a:pPr marL="0" indent="0" eaLnBrk="1" fontAlgn="auto" hangingPunct="1">
              <a:spcAft>
                <a:spcPts val="0"/>
              </a:spcAft>
              <a:buNone/>
              <a:defRPr/>
            </a:pPr>
            <a:r>
              <a:rPr lang="en-US" altLang="en-US" sz="2500" b="0" dirty="0"/>
              <a:t>2.  Ensure, when added to the cash on hand, the balance equals the amount of funds signed for.   </a:t>
            </a:r>
          </a:p>
          <a:p>
            <a:pPr algn="ctr" eaLnBrk="1" fontAlgn="auto" hangingPunct="1">
              <a:spcAft>
                <a:spcPts val="0"/>
              </a:spcAft>
              <a:defRPr/>
            </a:pPr>
            <a:endParaRPr lang="en-US" sz="4800" dirty="0">
              <a:effectLst>
                <a:outerShdw blurRad="38100" dist="38100" dir="2700000" algn="tl">
                  <a:srgbClr val="000000">
                    <a:alpha val="43137"/>
                  </a:srgbClr>
                </a:outerShdw>
              </a:effectLst>
            </a:endParaRPr>
          </a:p>
        </p:txBody>
      </p:sp>
      <p:pic>
        <p:nvPicPr>
          <p:cNvPr id="7" name="Picture 4" descr="C:\Users\sandra.johnson\Desktop\1216137653542424074narrowhouse_cartoon_eye_svg_med.png">
            <a:extLst>
              <a:ext uri="{FF2B5EF4-FFF2-40B4-BE49-F238E27FC236}">
                <a16:creationId xmlns:a16="http://schemas.microsoft.com/office/drawing/2014/main" id="{970E7FF4-76BE-6D20-5D7B-A4E6F275C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361" y="1175464"/>
            <a:ext cx="1050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sandra.johnson\Desktop\1216137653542424074narrowhouse_cartoon_eye_svg_med.png">
            <a:extLst>
              <a:ext uri="{FF2B5EF4-FFF2-40B4-BE49-F238E27FC236}">
                <a16:creationId xmlns:a16="http://schemas.microsoft.com/office/drawing/2014/main" id="{8B18D708-0EAA-C69D-92F8-9D595768D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286" y="1187710"/>
            <a:ext cx="1050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475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22</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2" name="Content Placeholder 1">
            <a:extLst>
              <a:ext uri="{FF2B5EF4-FFF2-40B4-BE49-F238E27FC236}">
                <a16:creationId xmlns:a16="http://schemas.microsoft.com/office/drawing/2014/main" id="{B0EFD226-5594-E7D4-46FA-AB917E323172}"/>
              </a:ext>
            </a:extLst>
          </p:cNvPr>
          <p:cNvSpPr>
            <a:spLocks noGrp="1"/>
          </p:cNvSpPr>
          <p:nvPr>
            <p:ph idx="1"/>
          </p:nvPr>
        </p:nvSpPr>
        <p:spPr/>
        <p:txBody>
          <a:bodyPr/>
          <a:lstStyle/>
          <a:p>
            <a:pPr marL="457200" indent="-457200" eaLnBrk="1" fontAlgn="auto" hangingPunct="1">
              <a:spcAft>
                <a:spcPts val="0"/>
              </a:spcAft>
              <a:buFont typeface="+mj-lt"/>
              <a:buAutoNum type="arabicPeriod"/>
              <a:defRPr/>
            </a:pPr>
            <a:r>
              <a:rPr lang="en-US" altLang="en-US" sz="2400" b="0" dirty="0"/>
              <a:t>Determines accountability of cashiers' funds including payments for dues, fees, charges, and accounts receivable, by reconciling beginning cash, receipts, and accountable forms including closing out the cash register. </a:t>
            </a:r>
          </a:p>
          <a:p>
            <a:pPr marL="457200" indent="-457200" eaLnBrk="1" fontAlgn="auto" hangingPunct="1">
              <a:spcAft>
                <a:spcPts val="0"/>
              </a:spcAft>
              <a:buFont typeface="+mj-lt"/>
              <a:buAutoNum type="arabicPeriod"/>
              <a:defRPr/>
            </a:pPr>
            <a:r>
              <a:rPr lang="en-US" altLang="en-US" sz="2400" b="0" dirty="0"/>
              <a:t>Consider any difference between cash on hand and the computed cash accountability a cash overage or shortage. </a:t>
            </a:r>
          </a:p>
          <a:p>
            <a:pPr marL="457200" indent="-457200" eaLnBrk="1" fontAlgn="auto" hangingPunct="1">
              <a:spcAft>
                <a:spcPts val="0"/>
              </a:spcAft>
              <a:buFont typeface="+mj-lt"/>
              <a:buAutoNum type="arabicPeriod"/>
              <a:defRPr/>
            </a:pPr>
            <a:r>
              <a:rPr lang="en-US" altLang="en-US" sz="2400" b="0" dirty="0"/>
              <a:t>Report overages and shortages according to AMAN 34-202, Chapter 8, Losses And Collection Actions.  Or Chapter 5, Controlling Change and </a:t>
            </a:r>
            <a:r>
              <a:rPr lang="en-US" altLang="en-US" sz="2400" b="0" dirty="0" err="1"/>
              <a:t>Imprest</a:t>
            </a:r>
            <a:r>
              <a:rPr lang="en-US" altLang="en-US" sz="2400" b="0" dirty="0"/>
              <a:t> Funds</a:t>
            </a:r>
            <a:endParaRPr lang="en-US" dirty="0"/>
          </a:p>
        </p:txBody>
      </p:sp>
    </p:spTree>
    <p:extLst>
      <p:ext uri="{BB962C8B-B14F-4D97-AF65-F5344CB8AC3E}">
        <p14:creationId xmlns:p14="http://schemas.microsoft.com/office/powerpoint/2010/main" val="13865112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23</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a:t>
            </a:r>
            <a:r>
              <a:rPr lang="en-US" sz="2800" dirty="0">
                <a:solidFill>
                  <a:srgbClr val="FF0000"/>
                </a:solidFill>
              </a:rPr>
              <a:t>Surprise Cash Count </a:t>
            </a:r>
            <a:r>
              <a:rPr lang="en-US" sz="2800" i="0" dirty="0">
                <a:solidFill>
                  <a:srgbClr val="FF0000"/>
                </a:solidFill>
              </a:rPr>
              <a:t>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2" name="Content Placeholder 1">
            <a:extLst>
              <a:ext uri="{FF2B5EF4-FFF2-40B4-BE49-F238E27FC236}">
                <a16:creationId xmlns:a16="http://schemas.microsoft.com/office/drawing/2014/main" id="{B0EFD226-5594-E7D4-46FA-AB917E323172}"/>
              </a:ext>
            </a:extLst>
          </p:cNvPr>
          <p:cNvSpPr>
            <a:spLocks noGrp="1"/>
          </p:cNvSpPr>
          <p:nvPr>
            <p:ph idx="1"/>
          </p:nvPr>
        </p:nvSpPr>
        <p:spPr>
          <a:xfrm>
            <a:off x="370418" y="1219200"/>
            <a:ext cx="11195049" cy="4743450"/>
          </a:xfrm>
        </p:spPr>
        <p:txBody>
          <a:bodyPr/>
          <a:lstStyle/>
          <a:p>
            <a:r>
              <a:rPr lang="en-US" dirty="0"/>
              <a:t>Losses</a:t>
            </a:r>
          </a:p>
          <a:p>
            <a:pPr marL="795338" lvl="2" indent="-457200">
              <a:spcBef>
                <a:spcPct val="50000"/>
              </a:spcBef>
              <a:buFont typeface="+mj-lt"/>
              <a:buAutoNum type="arabicPeriod"/>
              <a:defRPr/>
            </a:pPr>
            <a:r>
              <a:rPr lang="en-US" sz="2400" b="0" dirty="0"/>
              <a:t>Up to and including $50</a:t>
            </a:r>
          </a:p>
          <a:p>
            <a:pPr marL="795338" lvl="2" indent="-457200">
              <a:spcBef>
                <a:spcPct val="50000"/>
              </a:spcBef>
              <a:buFont typeface="+mj-lt"/>
              <a:buAutoNum type="arabicPeriod"/>
              <a:defRPr/>
            </a:pPr>
            <a:r>
              <a:rPr lang="en-US" sz="2400" b="0" dirty="0"/>
              <a:t>Activity manager must have written approval from the RM to conduct an informal review</a:t>
            </a:r>
          </a:p>
          <a:p>
            <a:pPr marL="795338" lvl="2" indent="-457200">
              <a:spcBef>
                <a:spcPct val="50000"/>
              </a:spcBef>
              <a:buFont typeface="+mj-lt"/>
              <a:buAutoNum type="arabicPeriod"/>
              <a:defRPr/>
            </a:pPr>
            <a:r>
              <a:rPr lang="en-US" sz="2400" b="0" dirty="0"/>
              <a:t>Activity manager documents review results</a:t>
            </a:r>
          </a:p>
          <a:p>
            <a:pPr marL="795338" lvl="2" indent="-457200">
              <a:spcBef>
                <a:spcPct val="50000"/>
              </a:spcBef>
              <a:buFont typeface="+mj-lt"/>
              <a:buAutoNum type="arabicPeriod"/>
              <a:defRPr/>
            </a:pPr>
            <a:r>
              <a:rPr lang="en-US" sz="2400" b="0" dirty="0"/>
              <a:t>File documentation in the activity</a:t>
            </a:r>
          </a:p>
          <a:p>
            <a:pPr marL="795338" lvl="2" indent="-457200">
              <a:spcBef>
                <a:spcPct val="50000"/>
              </a:spcBef>
              <a:buFont typeface="+mj-lt"/>
              <a:buAutoNum type="arabicPeriod"/>
              <a:defRPr/>
            </a:pPr>
            <a:r>
              <a:rPr lang="en-US" sz="2400" b="0" dirty="0"/>
              <a:t>Greater than $50 up to and including $250, activity manager conducts a review</a:t>
            </a:r>
          </a:p>
          <a:p>
            <a:pPr marL="795338" lvl="2" indent="-457200">
              <a:spcBef>
                <a:spcPct val="50000"/>
              </a:spcBef>
              <a:buFont typeface="+mj-lt"/>
              <a:buAutoNum type="arabicPeriod"/>
              <a:defRPr/>
            </a:pPr>
            <a:r>
              <a:rPr lang="en-US" sz="2400" b="0" dirty="0"/>
              <a:t>Provides a brief written explanation to the RM</a:t>
            </a:r>
          </a:p>
          <a:p>
            <a:pPr marL="0" indent="0">
              <a:buNone/>
              <a:defRPr/>
            </a:pPr>
            <a:endParaRPr lang="en-US" dirty="0"/>
          </a:p>
        </p:txBody>
      </p:sp>
    </p:spTree>
    <p:extLst>
      <p:ext uri="{BB962C8B-B14F-4D97-AF65-F5344CB8AC3E}">
        <p14:creationId xmlns:p14="http://schemas.microsoft.com/office/powerpoint/2010/main" val="22397836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24</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a:t>
            </a:r>
            <a:r>
              <a:rPr lang="en-US" sz="2800" dirty="0">
                <a:solidFill>
                  <a:srgbClr val="FF0000"/>
                </a:solidFill>
              </a:rPr>
              <a:t>Surprise Cash Count </a:t>
            </a:r>
            <a:r>
              <a:rPr lang="en-US" sz="2800" i="0" dirty="0">
                <a:solidFill>
                  <a:srgbClr val="FF0000"/>
                </a:solidFill>
              </a:rPr>
              <a:t>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2" name="Content Placeholder 1">
            <a:extLst>
              <a:ext uri="{FF2B5EF4-FFF2-40B4-BE49-F238E27FC236}">
                <a16:creationId xmlns:a16="http://schemas.microsoft.com/office/drawing/2014/main" id="{B0EFD226-5594-E7D4-46FA-AB917E323172}"/>
              </a:ext>
            </a:extLst>
          </p:cNvPr>
          <p:cNvSpPr>
            <a:spLocks noGrp="1"/>
          </p:cNvSpPr>
          <p:nvPr>
            <p:ph idx="1"/>
          </p:nvPr>
        </p:nvSpPr>
        <p:spPr>
          <a:xfrm>
            <a:off x="370418" y="1219200"/>
            <a:ext cx="11195049" cy="4743450"/>
          </a:xfrm>
        </p:spPr>
        <p:txBody>
          <a:bodyPr/>
          <a:lstStyle/>
          <a:p>
            <a:r>
              <a:rPr lang="en-US" dirty="0"/>
              <a:t>Losses continued…</a:t>
            </a:r>
          </a:p>
          <a:p>
            <a:pPr marL="795338" lvl="2" indent="-457200">
              <a:spcBef>
                <a:spcPct val="50000"/>
              </a:spcBef>
              <a:buAutoNum type="arabicPeriod" startAt="7"/>
              <a:defRPr/>
            </a:pPr>
            <a:r>
              <a:rPr lang="en-US" sz="2400" b="0" dirty="0"/>
              <a:t>Greater than $250 to $1,000 and $250 and less which appear to involve negligence or willful misconduct</a:t>
            </a:r>
          </a:p>
          <a:p>
            <a:pPr marL="795338" lvl="2" indent="-457200">
              <a:spcBef>
                <a:spcPct val="50000"/>
              </a:spcBef>
              <a:buFontTx/>
              <a:buAutoNum type="arabicPeriod" startAt="7"/>
              <a:defRPr/>
            </a:pPr>
            <a:r>
              <a:rPr lang="en-US" sz="2400" b="0" dirty="0"/>
              <a:t>The FSS Commander will appoint an individual to conduct an inquiry</a:t>
            </a:r>
          </a:p>
          <a:p>
            <a:pPr marL="795338" lvl="2" indent="-457200">
              <a:spcBef>
                <a:spcPct val="50000"/>
              </a:spcBef>
              <a:buFontTx/>
              <a:buAutoNum type="arabicPeriod" startAt="7"/>
              <a:defRPr/>
            </a:pPr>
            <a:r>
              <a:rPr lang="en-US" sz="2400" b="0" dirty="0"/>
              <a:t>Perform a simulated surprise cash count</a:t>
            </a:r>
          </a:p>
          <a:p>
            <a:pPr marL="795338" lvl="2" indent="-457200">
              <a:spcBef>
                <a:spcPct val="50000"/>
              </a:spcBef>
              <a:buAutoNum type="arabicPeriod" startAt="7"/>
              <a:defRPr/>
            </a:pPr>
            <a:endParaRPr lang="en-US" sz="2400" b="0" dirty="0"/>
          </a:p>
          <a:p>
            <a:pPr marL="0" indent="0">
              <a:buNone/>
              <a:defRPr/>
            </a:pPr>
            <a:endParaRPr lang="en-US" dirty="0"/>
          </a:p>
        </p:txBody>
      </p:sp>
      <p:pic>
        <p:nvPicPr>
          <p:cNvPr id="4" name="Picture 4" descr="D:\DSC_0015.JPG">
            <a:extLst>
              <a:ext uri="{FF2B5EF4-FFF2-40B4-BE49-F238E27FC236}">
                <a16:creationId xmlns:a16="http://schemas.microsoft.com/office/drawing/2014/main" id="{31DF39BD-93A4-775E-C660-8A7913D74CCC}"/>
              </a:ext>
            </a:extLst>
          </p:cNvPr>
          <p:cNvPicPr>
            <a:picLocks noChangeAspect="1" noChangeArrowheads="1"/>
          </p:cNvPicPr>
          <p:nvPr/>
        </p:nvPicPr>
        <p:blipFill>
          <a:blip r:embed="rId3" cstate="print"/>
          <a:srcRect/>
          <a:stretch>
            <a:fillRect/>
          </a:stretch>
        </p:blipFill>
        <p:spPr bwMode="auto">
          <a:xfrm>
            <a:off x="7707086" y="2976466"/>
            <a:ext cx="3271628" cy="3461657"/>
          </a:xfrm>
          <a:prstGeom prst="rect">
            <a:avLst/>
          </a:prstGeom>
          <a:noFill/>
          <a:ln w="9525">
            <a:noFill/>
            <a:miter lim="800000"/>
            <a:headEnd/>
            <a:tailEnd/>
          </a:ln>
        </p:spPr>
      </p:pic>
    </p:spTree>
    <p:extLst>
      <p:ext uri="{BB962C8B-B14F-4D97-AF65-F5344CB8AC3E}">
        <p14:creationId xmlns:p14="http://schemas.microsoft.com/office/powerpoint/2010/main" val="38697169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25</a:t>
            </a:fld>
            <a:endParaRPr lang="en-US" altLang="en-US" dirty="0"/>
          </a:p>
        </p:txBody>
      </p:sp>
      <p:sp>
        <p:nvSpPr>
          <p:cNvPr id="5" name="Text Placeholder 2">
            <a:extLst>
              <a:ext uri="{FF2B5EF4-FFF2-40B4-BE49-F238E27FC236}">
                <a16:creationId xmlns:a16="http://schemas.microsoft.com/office/drawing/2014/main" id="{B5EBBA00-6F5E-4BDC-7BC8-EE78A2F5E187}"/>
              </a:ext>
            </a:extLst>
          </p:cNvPr>
          <p:cNvSpPr>
            <a:spLocks noGrp="1"/>
          </p:cNvSpPr>
          <p:nvPr>
            <p:ph type="title"/>
          </p:nvPr>
        </p:nvSpPr>
        <p:spPr>
          <a:xfrm>
            <a:off x="1708150" y="76200"/>
            <a:ext cx="8761413" cy="1143000"/>
          </a:xfrm>
        </p:spPr>
        <p:txBody>
          <a:bodyPr/>
          <a:lstStyle/>
          <a:p>
            <a:pPr>
              <a:defRPr/>
            </a:pPr>
            <a:r>
              <a:rPr lang="en-US" sz="2800" i="0" dirty="0">
                <a:solidFill>
                  <a:srgbClr val="FF0000"/>
                </a:solidFill>
              </a:rPr>
              <a:t>AFMAN 34-202 </a:t>
            </a:r>
            <a:r>
              <a:rPr lang="en-US" sz="2800" dirty="0">
                <a:solidFill>
                  <a:srgbClr val="FF0000"/>
                </a:solidFill>
              </a:rPr>
              <a:t>Surprise Cash Count </a:t>
            </a:r>
            <a:r>
              <a:rPr lang="en-US" sz="2800" i="0" dirty="0">
                <a:solidFill>
                  <a:srgbClr val="FF0000"/>
                </a:solidFill>
              </a:rPr>
              <a:t>Instructions Training </a:t>
            </a:r>
          </a:p>
          <a:p>
            <a:pPr>
              <a:defRPr/>
            </a:pPr>
            <a:endParaRPr lang="en-US" sz="2000" i="0" dirty="0"/>
          </a:p>
        </p:txBody>
      </p:sp>
      <p:sp>
        <p:nvSpPr>
          <p:cNvPr id="6" name="Rectangle 3">
            <a:extLst>
              <a:ext uri="{FF2B5EF4-FFF2-40B4-BE49-F238E27FC236}">
                <a16:creationId xmlns:a16="http://schemas.microsoft.com/office/drawing/2014/main" id="{092F4D17-01C8-89B5-D9F7-108B487D40A8}"/>
              </a:ext>
            </a:extLst>
          </p:cNvPr>
          <p:cNvSpPr txBox="1">
            <a:spLocks noChangeArrowheads="1"/>
          </p:cNvSpPr>
          <p:nvPr/>
        </p:nvSpPr>
        <p:spPr>
          <a:xfrm>
            <a:off x="626533" y="1346330"/>
            <a:ext cx="9058643" cy="4743450"/>
          </a:xfrm>
          <a:prstGeom prst="rect">
            <a:avLst/>
          </a:prstGeom>
        </p:spPr>
        <p:txBody>
          <a:bodyPr/>
          <a:lst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buNone/>
            </a:pPr>
            <a:endParaRPr lang="en-US" kern="0" dirty="0"/>
          </a:p>
        </p:txBody>
      </p:sp>
      <p:sp>
        <p:nvSpPr>
          <p:cNvPr id="2" name="Content Placeholder 1">
            <a:extLst>
              <a:ext uri="{FF2B5EF4-FFF2-40B4-BE49-F238E27FC236}">
                <a16:creationId xmlns:a16="http://schemas.microsoft.com/office/drawing/2014/main" id="{B0EFD226-5594-E7D4-46FA-AB917E323172}"/>
              </a:ext>
            </a:extLst>
          </p:cNvPr>
          <p:cNvSpPr>
            <a:spLocks noGrp="1"/>
          </p:cNvSpPr>
          <p:nvPr>
            <p:ph idx="1"/>
          </p:nvPr>
        </p:nvSpPr>
        <p:spPr>
          <a:xfrm>
            <a:off x="370418" y="1219200"/>
            <a:ext cx="11195049" cy="4743450"/>
          </a:xfrm>
        </p:spPr>
        <p:txBody>
          <a:bodyPr/>
          <a:lstStyle/>
          <a:p>
            <a:r>
              <a:rPr lang="en-US" dirty="0"/>
              <a:t>Training review should equip you to determine:</a:t>
            </a:r>
          </a:p>
          <a:p>
            <a:pPr marL="795338" lvl="2" indent="-457200">
              <a:spcBef>
                <a:spcPct val="50000"/>
              </a:spcBef>
              <a:buFont typeface="+mj-lt"/>
              <a:buAutoNum type="arabicPeriod"/>
              <a:defRPr/>
            </a:pPr>
            <a:r>
              <a:rPr lang="en-US" sz="2400" b="0" dirty="0"/>
              <a:t>Cash control procedures are current and comprehensive</a:t>
            </a:r>
            <a:endParaRPr lang="en-US" sz="2800" dirty="0"/>
          </a:p>
          <a:p>
            <a:pPr marL="795338" lvl="2" indent="-457200">
              <a:spcBef>
                <a:spcPct val="50000"/>
              </a:spcBef>
              <a:buFont typeface="+mj-lt"/>
              <a:buAutoNum type="arabicPeriod"/>
              <a:defRPr/>
            </a:pPr>
            <a:r>
              <a:rPr lang="en-US" sz="2400" b="0" dirty="0"/>
              <a:t>Only authorized personnel have access to cash</a:t>
            </a:r>
          </a:p>
          <a:p>
            <a:pPr marL="795338" lvl="2" indent="-457200">
              <a:spcBef>
                <a:spcPct val="50000"/>
              </a:spcBef>
              <a:buFont typeface="+mj-lt"/>
              <a:buAutoNum type="arabicPeriod"/>
              <a:defRPr/>
            </a:pPr>
            <a:r>
              <a:rPr lang="en-US" sz="2400" b="0" dirty="0"/>
              <a:t>Transfers of cash are supported by signed receipts</a:t>
            </a:r>
          </a:p>
          <a:p>
            <a:pPr marL="795338" lvl="2" indent="-457200">
              <a:spcBef>
                <a:spcPct val="50000"/>
              </a:spcBef>
              <a:buFont typeface="+mj-lt"/>
              <a:buAutoNum type="arabicPeriod"/>
              <a:defRPr/>
            </a:pPr>
            <a:r>
              <a:rPr lang="en-US" sz="2400" b="0" dirty="0"/>
              <a:t>Personal cash is not stored or commingled with activity’s cash</a:t>
            </a:r>
            <a:endParaRPr lang="en-US" sz="2800" dirty="0"/>
          </a:p>
          <a:p>
            <a:pPr marL="795338" lvl="2" indent="-457200">
              <a:spcBef>
                <a:spcPct val="50000"/>
              </a:spcBef>
              <a:buFont typeface="+mj-lt"/>
              <a:buAutoNum type="arabicPeriod"/>
              <a:defRPr/>
            </a:pPr>
            <a:r>
              <a:rPr lang="en-US" sz="2400" b="0" dirty="0"/>
              <a:t>Activity manager documents review results</a:t>
            </a:r>
          </a:p>
          <a:p>
            <a:pPr marL="795338" lvl="2" indent="-457200">
              <a:spcBef>
                <a:spcPct val="50000"/>
              </a:spcBef>
              <a:buFont typeface="+mj-lt"/>
              <a:buAutoNum type="arabicPeriod"/>
              <a:defRPr/>
            </a:pPr>
            <a:r>
              <a:rPr lang="en-US" sz="2400" b="0" dirty="0"/>
              <a:t>Provides a brief written explanation to the RM</a:t>
            </a:r>
          </a:p>
          <a:p>
            <a:pPr marL="0" indent="0">
              <a:buNone/>
              <a:defRPr/>
            </a:pPr>
            <a:endParaRPr lang="en-US" dirty="0"/>
          </a:p>
        </p:txBody>
      </p:sp>
    </p:spTree>
    <p:extLst>
      <p:ext uri="{BB962C8B-B14F-4D97-AF65-F5344CB8AC3E}">
        <p14:creationId xmlns:p14="http://schemas.microsoft.com/office/powerpoint/2010/main" val="20771130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A58CA33-B5CF-4EC9-8BD5-934BBCB4C023}" type="slidenum">
              <a:rPr lang="en-US" altLang="en-US" smtClean="0"/>
              <a:pPr/>
              <a:t>26</a:t>
            </a:fld>
            <a:endParaRPr lang="en-US" altLang="en-US" dirty="0"/>
          </a:p>
        </p:txBody>
      </p:sp>
      <p:pic>
        <p:nvPicPr>
          <p:cNvPr id="4" name="Picture 9" descr="C:\Users\michele.lopez\AppData\Local\Microsoft\Windows\Temporary Internet Files\Content.IE5\Q7NWHQ3O\passe-compose-ou-imparfait-grammaire-bdf-19[1].jpg">
            <a:extLst>
              <a:ext uri="{FF2B5EF4-FFF2-40B4-BE49-F238E27FC236}">
                <a16:creationId xmlns:a16="http://schemas.microsoft.com/office/drawing/2014/main" id="{34C3630C-E658-9078-3F44-D08F851E4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76" y="3551166"/>
            <a:ext cx="4495800" cy="2629686"/>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8">
            <a:extLst>
              <a:ext uri="{FF2B5EF4-FFF2-40B4-BE49-F238E27FC236}">
                <a16:creationId xmlns:a16="http://schemas.microsoft.com/office/drawing/2014/main" id="{090A9637-D315-3D33-035A-B252EE2465B6}"/>
              </a:ext>
            </a:extLst>
          </p:cNvPr>
          <p:cNvSpPr/>
          <p:nvPr/>
        </p:nvSpPr>
        <p:spPr bwMode="auto">
          <a:xfrm>
            <a:off x="2187541" y="1447800"/>
            <a:ext cx="4705894" cy="1981200"/>
          </a:xfrm>
          <a:prstGeom prst="cloudCallou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4400" b="1" kern="0" dirty="0">
                <a:solidFill>
                  <a:srgbClr val="000066"/>
                </a:solidFill>
              </a:rPr>
              <a:t>Questions?</a:t>
            </a:r>
          </a:p>
          <a:p>
            <a:pPr algn="ctr"/>
            <a:endParaRPr lang="en-US" dirty="0">
              <a:solidFill>
                <a:schemeClr val="tx1"/>
              </a:solidFill>
              <a:latin typeface="Arial" charset="0"/>
            </a:endParaRPr>
          </a:p>
        </p:txBody>
      </p:sp>
      <p:sp>
        <p:nvSpPr>
          <p:cNvPr id="6" name="Title 1">
            <a:extLst>
              <a:ext uri="{FF2B5EF4-FFF2-40B4-BE49-F238E27FC236}">
                <a16:creationId xmlns:a16="http://schemas.microsoft.com/office/drawing/2014/main" id="{0226DC16-C39A-4F7D-724B-27E577994C45}"/>
              </a:ext>
            </a:extLst>
          </p:cNvPr>
          <p:cNvSpPr txBox="1">
            <a:spLocks/>
          </p:cNvSpPr>
          <p:nvPr/>
        </p:nvSpPr>
        <p:spPr>
          <a:xfrm>
            <a:off x="1715558" y="293511"/>
            <a:ext cx="8760883" cy="732367"/>
          </a:xfrm>
          <a:prstGeom prst="rect">
            <a:avLst/>
          </a:prstGeom>
        </p:spPr>
        <p:txBody>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a:effectLst/>
              </a:rPr>
              <a:t> </a:t>
            </a:r>
            <a:r>
              <a:rPr lang="en-US" kern="0">
                <a:solidFill>
                  <a:srgbClr val="FF0000"/>
                </a:solidFill>
              </a:rPr>
              <a:t>CASH HANDLING TRAINING</a:t>
            </a:r>
            <a:br>
              <a:rPr lang="en-US" kern="0">
                <a:solidFill>
                  <a:srgbClr val="FF0000"/>
                </a:solidFill>
              </a:rPr>
            </a:br>
            <a:endParaRPr lang="en-US" kern="0" dirty="0">
              <a:effectLst/>
            </a:endParaRPr>
          </a:p>
        </p:txBody>
      </p:sp>
      <p:sp>
        <p:nvSpPr>
          <p:cNvPr id="2" name="Text Box 11">
            <a:extLst>
              <a:ext uri="{FF2B5EF4-FFF2-40B4-BE49-F238E27FC236}">
                <a16:creationId xmlns:a16="http://schemas.microsoft.com/office/drawing/2014/main" id="{8D4BE1AB-00C4-0EC2-075B-EDEBB517E2E8}"/>
              </a:ext>
            </a:extLst>
          </p:cNvPr>
          <p:cNvSpPr txBox="1">
            <a:spLocks noChangeArrowheads="1"/>
          </p:cNvSpPr>
          <p:nvPr/>
        </p:nvSpPr>
        <p:spPr bwMode="auto">
          <a:xfrm>
            <a:off x="5638799" y="3850922"/>
            <a:ext cx="6349201" cy="204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2" tIns="45716" rIns="91432"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i="1" dirty="0">
                <a:solidFill>
                  <a:schemeClr val="bg1"/>
                </a:solidFill>
              </a:rPr>
              <a:t>POC for this presentation:</a:t>
            </a:r>
          </a:p>
          <a:p>
            <a:pPr marL="457200" indent="-457200">
              <a:spcBef>
                <a:spcPct val="50000"/>
              </a:spcBef>
              <a:buFontTx/>
              <a:buChar char="-"/>
            </a:pPr>
            <a:r>
              <a:rPr lang="en-US" altLang="en-US" sz="2200" i="1" dirty="0">
                <a:solidFill>
                  <a:schemeClr val="bg1"/>
                </a:solidFill>
              </a:rPr>
              <a:t>Ms. Sandra Johnson – 480-6035</a:t>
            </a:r>
          </a:p>
          <a:p>
            <a:pPr marL="457200" indent="-457200">
              <a:spcBef>
                <a:spcPct val="50000"/>
              </a:spcBef>
              <a:buFontTx/>
              <a:buChar char="-"/>
            </a:pPr>
            <a:r>
              <a:rPr lang="en-US" altLang="en-US" sz="2200" i="1" dirty="0">
                <a:solidFill>
                  <a:schemeClr val="bg1"/>
                </a:solidFill>
              </a:rPr>
              <a:t>Ms. Elizabeth McCormick – 480-2453</a:t>
            </a:r>
          </a:p>
          <a:p>
            <a:pPr marL="457200" indent="-457200">
              <a:spcBef>
                <a:spcPct val="50000"/>
              </a:spcBef>
              <a:buFontTx/>
              <a:buChar char="-"/>
            </a:pPr>
            <a:r>
              <a:rPr lang="en-US" altLang="en-US" sz="2200" i="1" dirty="0">
                <a:solidFill>
                  <a:schemeClr val="bg1"/>
                </a:solidFill>
              </a:rPr>
              <a:t>Mr. Scott M. Wooley – 480-5979</a:t>
            </a:r>
          </a:p>
        </p:txBody>
      </p:sp>
    </p:spTree>
    <p:extLst>
      <p:ext uri="{BB962C8B-B14F-4D97-AF65-F5344CB8AC3E}">
        <p14:creationId xmlns:p14="http://schemas.microsoft.com/office/powerpoint/2010/main" val="6320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p:txBody>
          <a:bodyPr/>
          <a:lstStyle/>
          <a:p>
            <a:r>
              <a:rPr lang="en-US" dirty="0">
                <a:effectLst/>
              </a:rPr>
              <a:t>Introduction</a:t>
            </a: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p:txBody>
          <a:bodyPr/>
          <a:lstStyle/>
          <a:p>
            <a:pPr marL="0" indent="0" eaLnBrk="1" fontAlgn="auto" hangingPunct="1">
              <a:spcAft>
                <a:spcPts val="0"/>
              </a:spcAft>
              <a:buFontTx/>
              <a:buNone/>
              <a:defRPr/>
            </a:pPr>
            <a:r>
              <a:rPr lang="en-US" b="0" dirty="0"/>
              <a:t>In this training, you will see that there is no smoke and mirrors; no brain-busting</a:t>
            </a:r>
          </a:p>
          <a:p>
            <a:pPr marL="0" indent="0" eaLnBrk="1" fontAlgn="auto" hangingPunct="1">
              <a:spcAft>
                <a:spcPts val="0"/>
              </a:spcAft>
              <a:buFontTx/>
              <a:buNone/>
              <a:defRPr/>
            </a:pPr>
            <a:r>
              <a:rPr lang="en-US" b="0" dirty="0"/>
              <a:t> equations that only managers and supervisors of your facilities can crack - only a</a:t>
            </a:r>
          </a:p>
          <a:p>
            <a:pPr marL="0" indent="0" eaLnBrk="1" fontAlgn="auto" hangingPunct="1">
              <a:spcAft>
                <a:spcPts val="0"/>
              </a:spcAft>
              <a:buFontTx/>
              <a:buNone/>
              <a:defRPr/>
            </a:pPr>
            <a:r>
              <a:rPr lang="en-US" b="0" dirty="0"/>
              <a:t> few fundamental rules for handling and protecting your funds.</a:t>
            </a:r>
          </a:p>
          <a:p>
            <a:pPr marL="0" indent="0" eaLnBrk="1" fontAlgn="auto" hangingPunct="1">
              <a:spcAft>
                <a:spcPts val="0"/>
              </a:spcAft>
              <a:buFontTx/>
              <a:buNone/>
              <a:defRPr/>
            </a:pPr>
            <a:endParaRPr lang="en-US" b="0" dirty="0"/>
          </a:p>
          <a:p>
            <a:pPr marL="0" indent="0" eaLnBrk="1" fontAlgn="auto" hangingPunct="1">
              <a:spcAft>
                <a:spcPts val="0"/>
              </a:spcAft>
              <a:buFontTx/>
              <a:buNone/>
              <a:defRPr/>
            </a:pPr>
            <a:r>
              <a:rPr lang="en-US" b="0" dirty="0"/>
              <a:t>In the following slides, we will discuss:</a:t>
            </a:r>
          </a:p>
          <a:p>
            <a:pPr marL="738188" indent="-276225" eaLnBrk="1" fontAlgn="auto" hangingPunct="1">
              <a:spcAft>
                <a:spcPts val="0"/>
              </a:spcAft>
              <a:buFontTx/>
              <a:buAutoNum type="arabicPeriod"/>
              <a:defRPr/>
            </a:pPr>
            <a:r>
              <a:rPr lang="en-US" b="0" dirty="0"/>
              <a:t>Cashier Responsibilities</a:t>
            </a:r>
          </a:p>
          <a:p>
            <a:pPr marL="738188" indent="-276225" eaLnBrk="1" fontAlgn="auto" hangingPunct="1">
              <a:spcAft>
                <a:spcPts val="0"/>
              </a:spcAft>
              <a:buFontTx/>
              <a:buAutoNum type="arabicPeriod"/>
              <a:defRPr/>
            </a:pPr>
            <a:r>
              <a:rPr lang="en-US" b="0" dirty="0"/>
              <a:t>Mangers Surprise Cash Count Responsibilities</a:t>
            </a:r>
          </a:p>
          <a:p>
            <a:pPr marL="738188" indent="-276225" eaLnBrk="1" fontAlgn="auto" hangingPunct="1">
              <a:spcAft>
                <a:spcPts val="0"/>
              </a:spcAft>
              <a:buFontTx/>
              <a:buAutoNum type="arabicPeriod"/>
              <a:defRPr/>
            </a:pPr>
            <a:r>
              <a:rPr lang="en-US" b="0" dirty="0"/>
              <a:t>Resource Protection</a:t>
            </a:r>
          </a:p>
          <a:p>
            <a:pPr marL="0" indent="0">
              <a:buNone/>
            </a:pPr>
            <a:r>
              <a:rPr lang="en-US" dirty="0"/>
              <a:t>		</a:t>
            </a:r>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3</a:t>
            </a:fld>
            <a:endParaRPr lang="en-US" altLang="en-US" dirty="0"/>
          </a:p>
        </p:txBody>
      </p:sp>
    </p:spTree>
    <p:extLst>
      <p:ext uri="{BB962C8B-B14F-4D97-AF65-F5344CB8AC3E}">
        <p14:creationId xmlns:p14="http://schemas.microsoft.com/office/powerpoint/2010/main" val="17690081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143706"/>
            <a:ext cx="11195049" cy="4743450"/>
          </a:xfrm>
        </p:spPr>
        <p:txBody>
          <a:bodyPr/>
          <a:lstStyle/>
          <a:p>
            <a:pPr marL="0" indent="0" eaLnBrk="1" fontAlgn="auto" hangingPunct="1">
              <a:spcAft>
                <a:spcPts val="0"/>
              </a:spcAft>
              <a:buFontTx/>
              <a:buNone/>
              <a:defRPr/>
            </a:pPr>
            <a:r>
              <a:rPr lang="en-US" b="0" dirty="0"/>
              <a:t>Whenever you are handling cash, paying attention to detail is key! Keep cash register drawers orderly at all times.</a:t>
            </a:r>
          </a:p>
          <a:p>
            <a:pPr marL="0" indent="0" eaLnBrk="1" fontAlgn="auto" hangingPunct="1">
              <a:spcAft>
                <a:spcPts val="0"/>
              </a:spcAft>
              <a:buFontTx/>
              <a:buNone/>
              <a:defRPr/>
            </a:pPr>
            <a:endParaRPr lang="en-US" b="0" dirty="0"/>
          </a:p>
          <a:p>
            <a:pPr marL="0" indent="0" algn="ctr" eaLnBrk="1" fontAlgn="auto" hangingPunct="1">
              <a:spcAft>
                <a:spcPts val="0"/>
              </a:spcAft>
              <a:buFontTx/>
              <a:buNone/>
              <a:defRPr/>
            </a:pPr>
            <a:endParaRPr lang="en-US" sz="3200" dirty="0"/>
          </a:p>
          <a:p>
            <a:pPr marL="0" indent="0" algn="ctr" eaLnBrk="1" fontAlgn="auto" hangingPunct="1">
              <a:spcAft>
                <a:spcPts val="0"/>
              </a:spcAft>
              <a:buFontTx/>
              <a:buNone/>
              <a:defRPr/>
            </a:pPr>
            <a:endParaRPr lang="en-US" sz="3200" dirty="0"/>
          </a:p>
          <a:p>
            <a:pPr marL="0" indent="0" algn="ctr" eaLnBrk="1" fontAlgn="auto" hangingPunct="1">
              <a:spcAft>
                <a:spcPts val="0"/>
              </a:spcAft>
              <a:buFontTx/>
              <a:buNone/>
              <a:defRPr/>
            </a:pPr>
            <a:endParaRPr lang="en-US" sz="3200" dirty="0"/>
          </a:p>
          <a:p>
            <a:pPr marL="0" indent="0" algn="ctr" eaLnBrk="1" fontAlgn="auto" hangingPunct="1">
              <a:spcAft>
                <a:spcPts val="0"/>
              </a:spcAft>
              <a:buFontTx/>
              <a:buNone/>
              <a:defRPr/>
            </a:pPr>
            <a:endParaRPr lang="en-US" sz="3200" dirty="0"/>
          </a:p>
          <a:p>
            <a:pPr marL="514350" indent="-514350" eaLnBrk="1" fontAlgn="auto" hangingPunct="1">
              <a:spcAft>
                <a:spcPts val="0"/>
              </a:spcAft>
              <a:buFontTx/>
              <a:buAutoNum type="arabicPeriod"/>
              <a:defRPr/>
            </a:pPr>
            <a:r>
              <a:rPr lang="en-US" b="0" dirty="0"/>
              <a:t>Arrange currency with like denominations.</a:t>
            </a:r>
          </a:p>
          <a:p>
            <a:pPr marL="514350" indent="-514350" eaLnBrk="1" fontAlgn="auto" hangingPunct="1">
              <a:spcAft>
                <a:spcPts val="0"/>
              </a:spcAft>
              <a:buFontTx/>
              <a:buAutoNum type="arabicPeriod"/>
              <a:defRPr/>
            </a:pPr>
            <a:r>
              <a:rPr lang="en-US" b="0" dirty="0"/>
              <a:t>Remove excess cash or large bills.</a:t>
            </a:r>
          </a:p>
          <a:p>
            <a:pPr marL="514350" indent="-514350" eaLnBrk="1" fontAlgn="auto" hangingPunct="1">
              <a:spcAft>
                <a:spcPts val="0"/>
              </a:spcAft>
              <a:buFontTx/>
              <a:buAutoNum type="arabicPeriod"/>
              <a:defRPr/>
            </a:pPr>
            <a:r>
              <a:rPr lang="en-US" b="0" dirty="0"/>
              <a:t>Document excess cash on AF Form 2557 to record transfer.</a:t>
            </a:r>
          </a:p>
          <a:p>
            <a:pPr marL="514350" indent="-514350" eaLnBrk="1" fontAlgn="auto" hangingPunct="1">
              <a:spcAft>
                <a:spcPts val="0"/>
              </a:spcAft>
              <a:buFontTx/>
              <a:buAutoNum type="arabicPeriod"/>
              <a:defRPr/>
            </a:pPr>
            <a:r>
              <a:rPr lang="en-US" b="0" dirty="0"/>
              <a:t>Count change twice: when taken from drawer and given to customer.</a:t>
            </a:r>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4</a:t>
            </a:fld>
            <a:endParaRPr lang="en-US" altLang="en-US" dirty="0"/>
          </a:p>
        </p:txBody>
      </p:sp>
      <p:pic>
        <p:nvPicPr>
          <p:cNvPr id="5" name="Picture 1">
            <a:extLst>
              <a:ext uri="{FF2B5EF4-FFF2-40B4-BE49-F238E27FC236}">
                <a16:creationId xmlns:a16="http://schemas.microsoft.com/office/drawing/2014/main" id="{D0FD88B7-22CD-D1B3-13E7-27C178B0E6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5822" y="1986847"/>
            <a:ext cx="441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1172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143706"/>
            <a:ext cx="11195049" cy="4743450"/>
          </a:xfrm>
        </p:spPr>
        <p:txBody>
          <a:bodyPr/>
          <a:lstStyle/>
          <a:p>
            <a:pPr marL="0" indent="0">
              <a:buNone/>
            </a:pPr>
            <a:endParaRPr lang="en-US" dirty="0"/>
          </a:p>
          <a:p>
            <a:pPr marL="457200" indent="-457200" eaLnBrk="1" hangingPunct="1">
              <a:lnSpc>
                <a:spcPct val="77000"/>
              </a:lnSpc>
              <a:buFont typeface="+mj-lt"/>
              <a:buAutoNum type="arabicPeriod" startAt="5"/>
              <a:defRPr/>
            </a:pPr>
            <a:r>
              <a:rPr lang="en-US" altLang="en-US" b="0" dirty="0"/>
              <a:t>Do not leave funds unattended or with unauthorized persons at any time.</a:t>
            </a:r>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0" indent="0" eaLnBrk="1" hangingPunct="1">
              <a:lnSpc>
                <a:spcPct val="77000"/>
              </a:lnSpc>
              <a:buNone/>
              <a:defRPr/>
            </a:pPr>
            <a:endParaRPr lang="en-US" altLang="en-US" dirty="0"/>
          </a:p>
          <a:p>
            <a:pPr marL="457200" indent="-457200" algn="ctr" eaLnBrk="1" hangingPunct="1">
              <a:lnSpc>
                <a:spcPct val="77000"/>
              </a:lnSpc>
              <a:buFont typeface="+mj-lt"/>
              <a:buAutoNum type="arabicPeriod" startAt="5"/>
              <a:defRPr/>
            </a:pPr>
            <a:endParaRPr lang="en-US" alt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5</a:t>
            </a:fld>
            <a:endParaRPr lang="en-US" altLang="en-US" dirty="0"/>
          </a:p>
        </p:txBody>
      </p:sp>
      <p:pic>
        <p:nvPicPr>
          <p:cNvPr id="6" name="Picture 5">
            <a:extLst>
              <a:ext uri="{FF2B5EF4-FFF2-40B4-BE49-F238E27FC236}">
                <a16:creationId xmlns:a16="http://schemas.microsoft.com/office/drawing/2014/main" id="{D4828CD6-9A8A-ED09-96A2-C24B1AB041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698" y="2254956"/>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92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147176"/>
            <a:ext cx="11195049" cy="4743450"/>
          </a:xfrm>
        </p:spPr>
        <p:txBody>
          <a:bodyPr/>
          <a:lstStyle/>
          <a:p>
            <a:pPr marL="457200" indent="-457200" eaLnBrk="1" hangingPunct="1">
              <a:lnSpc>
                <a:spcPct val="77000"/>
              </a:lnSpc>
              <a:buFont typeface="+mj-lt"/>
              <a:buAutoNum type="arabicPeriod" startAt="6"/>
              <a:defRPr/>
            </a:pPr>
            <a:r>
              <a:rPr lang="en-US" altLang="en-US" b="0" dirty="0"/>
              <a:t>Do not store personal funds or property in your drawer or register area.</a:t>
            </a:r>
          </a:p>
          <a:p>
            <a:pPr marL="457200" indent="-457200"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514350" indent="-514350" algn="ctr" eaLnBrk="1" hangingPunct="1">
              <a:lnSpc>
                <a:spcPct val="77000"/>
              </a:lnSpc>
              <a:buFont typeface="+mj-lt"/>
              <a:buAutoNum type="arabicPeriod" startAt="6"/>
              <a:defRPr/>
            </a:pPr>
            <a:endParaRPr lang="en-US" altLang="en-US" b="0" dirty="0"/>
          </a:p>
          <a:p>
            <a:pPr marL="457200" indent="-457200" eaLnBrk="1" hangingPunct="1">
              <a:lnSpc>
                <a:spcPct val="77000"/>
              </a:lnSpc>
              <a:buFont typeface="+mj-lt"/>
              <a:buAutoNum type="arabicPeriod" startAt="6"/>
              <a:defRPr/>
            </a:pPr>
            <a:r>
              <a:rPr lang="en-US" altLang="en-US" b="0" dirty="0"/>
              <a:t>Unauthorized persons are not allowed in areas where funds are stored.</a:t>
            </a:r>
          </a:p>
          <a:p>
            <a:pPr marL="457200" indent="-457200" eaLnBrk="1" hangingPunct="1">
              <a:lnSpc>
                <a:spcPct val="77000"/>
              </a:lnSpc>
              <a:buFont typeface="+mj-lt"/>
              <a:buAutoNum type="arabicPeriod" startAt="6"/>
              <a:defRPr/>
            </a:pPr>
            <a:r>
              <a:rPr lang="en-US" altLang="en-US" b="0" dirty="0"/>
              <a:t>Check cash drawer to ensure there are no bills, receipts, or documentation left under drawer at the end of each shift.</a:t>
            </a:r>
          </a:p>
          <a:p>
            <a:pPr marL="457200" indent="-457200" algn="ctr" eaLnBrk="1" hangingPunct="1">
              <a:lnSpc>
                <a:spcPct val="77000"/>
              </a:lnSpc>
              <a:buFont typeface="+mj-lt"/>
              <a:buAutoNum type="arabicPeriod" startAt="6"/>
              <a:defRPr/>
            </a:pPr>
            <a:endParaRPr lang="en-US" altLang="en-US" sz="3200" dirty="0"/>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0" indent="0" eaLnBrk="1" hangingPunct="1">
              <a:lnSpc>
                <a:spcPct val="77000"/>
              </a:lnSpc>
              <a:buNone/>
              <a:defRPr/>
            </a:pPr>
            <a:endParaRPr lang="en-US" altLang="en-US" dirty="0"/>
          </a:p>
          <a:p>
            <a:pPr marL="457200" indent="-457200" algn="ctr" eaLnBrk="1" hangingPunct="1">
              <a:lnSpc>
                <a:spcPct val="77000"/>
              </a:lnSpc>
              <a:buFont typeface="+mj-lt"/>
              <a:buAutoNum type="arabicPeriod" startAt="5"/>
              <a:defRPr/>
            </a:pPr>
            <a:endParaRPr lang="en-US" alt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6</a:t>
            </a:fld>
            <a:endParaRPr lang="en-US" altLang="en-US" dirty="0"/>
          </a:p>
        </p:txBody>
      </p:sp>
      <p:pic>
        <p:nvPicPr>
          <p:cNvPr id="5" name="Picture 3">
            <a:extLst>
              <a:ext uri="{FF2B5EF4-FFF2-40B4-BE49-F238E27FC236}">
                <a16:creationId xmlns:a16="http://schemas.microsoft.com/office/drawing/2014/main" id="{8EC27EB4-A23B-DF8C-7053-AFE4EC05F4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4776" y="1971147"/>
            <a:ext cx="472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2676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025878"/>
            <a:ext cx="11195049" cy="4743450"/>
          </a:xfrm>
        </p:spPr>
        <p:txBody>
          <a:bodyPr/>
          <a:lstStyle/>
          <a:p>
            <a:pPr>
              <a:defRPr/>
            </a:pPr>
            <a:r>
              <a:rPr lang="en-US" dirty="0">
                <a:solidFill>
                  <a:srgbClr val="FF0000"/>
                </a:solidFill>
              </a:rPr>
              <a:t>Helpful Tip: </a:t>
            </a:r>
            <a:r>
              <a:rPr lang="en-US" b="0" dirty="0">
                <a:solidFill>
                  <a:schemeClr val="bg1"/>
                </a:solidFill>
              </a:rPr>
              <a:t>When giving change to your customer,</a:t>
            </a: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marL="0" indent="0">
              <a:spcBef>
                <a:spcPts val="0"/>
              </a:spcBef>
              <a:buNone/>
              <a:defRPr/>
            </a:pPr>
            <a:r>
              <a:rPr lang="en-US" b="0" dirty="0">
                <a:solidFill>
                  <a:schemeClr val="bg1"/>
                </a:solidFill>
              </a:rPr>
              <a:t>Do not put the customer’s money in your cashier drawer; rather, place customers money on the register top until the transaction is completed.  First, count the return change out of your cashier drawer, then count to yourself, and finally to your customer.  Following this procedure gives the cashier the opportunity to validate correctness of counting the return change to the customer three different times! </a:t>
            </a:r>
          </a:p>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0" indent="0" eaLnBrk="1" hangingPunct="1">
              <a:lnSpc>
                <a:spcPct val="77000"/>
              </a:lnSpc>
              <a:buNone/>
              <a:defRPr/>
            </a:pPr>
            <a:endParaRPr lang="en-US" altLang="en-US" dirty="0"/>
          </a:p>
          <a:p>
            <a:pPr marL="457200" indent="-457200" algn="ctr" eaLnBrk="1" hangingPunct="1">
              <a:lnSpc>
                <a:spcPct val="77000"/>
              </a:lnSpc>
              <a:buFont typeface="+mj-lt"/>
              <a:buAutoNum type="arabicPeriod" startAt="5"/>
              <a:defRPr/>
            </a:pPr>
            <a:endParaRPr lang="en-US" altLang="en-US" dirty="0"/>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7</a:t>
            </a:fld>
            <a:endParaRPr lang="en-US" altLang="en-US" dirty="0"/>
          </a:p>
        </p:txBody>
      </p:sp>
      <p:pic>
        <p:nvPicPr>
          <p:cNvPr id="6" name="Picture 1">
            <a:extLst>
              <a:ext uri="{FF2B5EF4-FFF2-40B4-BE49-F238E27FC236}">
                <a16:creationId xmlns:a16="http://schemas.microsoft.com/office/drawing/2014/main" id="{54852407-44DE-558C-A1B5-EA1080C49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4889" y="1634068"/>
            <a:ext cx="480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2100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025878"/>
            <a:ext cx="11195049" cy="4743450"/>
          </a:xfrm>
        </p:spPr>
        <p:txBody>
          <a:bodyPr/>
          <a:lstStyle/>
          <a:p>
            <a:pPr marL="514350" indent="-514350" algn="ctr" eaLnBrk="1" hangingPunct="1">
              <a:lnSpc>
                <a:spcPct val="77000"/>
              </a:lnSpc>
              <a:buFont typeface="+mj-lt"/>
              <a:buAutoNum type="arabicPeriod" startAt="5"/>
              <a:defRPr/>
            </a:pPr>
            <a:endParaRPr lang="en-US" altLang="en-US" sz="3200" b="0" dirty="0"/>
          </a:p>
          <a:p>
            <a:pPr marL="514350" indent="-514350" algn="ctr" eaLnBrk="1" hangingPunct="1">
              <a:lnSpc>
                <a:spcPct val="77000"/>
              </a:lnSpc>
              <a:buFont typeface="+mj-lt"/>
              <a:buAutoNum type="arabicPeriod" startAt="5"/>
              <a:defRPr/>
            </a:pPr>
            <a:endParaRPr lang="en-US" altLang="en-US" sz="3200" b="0" dirty="0"/>
          </a:p>
          <a:p>
            <a:pPr marL="457200" indent="-457200" algn="ctr" eaLnBrk="1" hangingPunct="1">
              <a:lnSpc>
                <a:spcPct val="77000"/>
              </a:lnSpc>
              <a:buFont typeface="+mj-lt"/>
              <a:buAutoNum type="arabicPeriod" startAt="5"/>
              <a:defRPr/>
            </a:pPr>
            <a:endParaRPr lang="en-US" altLang="en-US" dirty="0"/>
          </a:p>
          <a:p>
            <a:pPr marL="0" algn="l">
              <a:defRPr/>
            </a:pPr>
            <a:r>
              <a:rPr lang="en-US" sz="2400" b="0" i="0" kern="0" dirty="0">
                <a:solidFill>
                  <a:schemeClr val="bg1"/>
                </a:solidFill>
                <a:effectLst/>
              </a:rPr>
              <a:t>Your primary responsibility as a cashier is to transact business; to receive payment for services and merchandise or food. When you sign out funds for your shift, you must be aware that you and you alone are responsible for those funds. Listed below are helpful hints to help you ensure an "even" drawer. As your shift begins, you will receive, count, and sign for your funds in the "Received By" section of Section I of the Cashier's Report (CR) on AF Form 1875. At the end of your shift, count your funds in a secure location, enter the total amount of cash in Section II of the CR, turn in funds and CR to Head Cashier, Witness the Head Cashier fill out Section VI of the CR and keep the receipt. </a:t>
            </a:r>
          </a:p>
          <a:p>
            <a:pPr>
              <a:defRPr/>
            </a:pPr>
            <a:endParaRPr lang="en-US" sz="2400" i="0" kern="0" dirty="0">
              <a:solidFill>
                <a:schemeClr val="bg1"/>
              </a:solidFill>
              <a:effectLst/>
            </a:endParaRPr>
          </a:p>
          <a:p>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8</a:t>
            </a:fld>
            <a:endParaRPr lang="en-US" altLang="en-US" dirty="0"/>
          </a:p>
        </p:txBody>
      </p:sp>
      <p:sp>
        <p:nvSpPr>
          <p:cNvPr id="5" name="Rectangle 4">
            <a:extLst>
              <a:ext uri="{FF2B5EF4-FFF2-40B4-BE49-F238E27FC236}">
                <a16:creationId xmlns:a16="http://schemas.microsoft.com/office/drawing/2014/main" id="{2598A0DA-D8EB-A0ED-F1D7-6D60D8A1D9B4}"/>
              </a:ext>
            </a:extLst>
          </p:cNvPr>
          <p:cNvSpPr/>
          <p:nvPr/>
        </p:nvSpPr>
        <p:spPr>
          <a:xfrm>
            <a:off x="4710404" y="1067001"/>
            <a:ext cx="2162175" cy="523875"/>
          </a:xfrm>
          <a:prstGeom prst="rect">
            <a:avLst/>
          </a:prstGeom>
        </p:spPr>
        <p:txBody>
          <a:bodyPr wrap="none">
            <a:spAutoFit/>
          </a:bodyPr>
          <a:lstStyle/>
          <a:p>
            <a:pPr algn="ctr">
              <a:defRPr/>
            </a:pPr>
            <a:r>
              <a:rPr lang="en-US" sz="2800" b="1" kern="0" dirty="0">
                <a:solidFill>
                  <a:srgbClr val="FF0000"/>
                </a:solidFill>
              </a:rPr>
              <a:t>Remember:</a:t>
            </a:r>
            <a:endParaRPr lang="en-US" sz="2800" b="1" dirty="0"/>
          </a:p>
        </p:txBody>
      </p:sp>
    </p:spTree>
    <p:extLst>
      <p:ext uri="{BB962C8B-B14F-4D97-AF65-F5344CB8AC3E}">
        <p14:creationId xmlns:p14="http://schemas.microsoft.com/office/powerpoint/2010/main" val="40176081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a:xfrm>
            <a:off x="1715558" y="293511"/>
            <a:ext cx="8760883" cy="732367"/>
          </a:xfrm>
        </p:spPr>
        <p:txBody>
          <a:bodyPr/>
          <a:lstStyle/>
          <a:p>
            <a:r>
              <a:rPr lang="en-US" dirty="0">
                <a:effectLst/>
              </a:rPr>
              <a:t> </a:t>
            </a:r>
            <a:r>
              <a:rPr lang="en-US" dirty="0">
                <a:solidFill>
                  <a:srgbClr val="FF0000"/>
                </a:solidFill>
              </a:rPr>
              <a:t>CASH HANDLING TRAINING</a:t>
            </a:r>
            <a:br>
              <a:rPr lang="en-US" dirty="0">
                <a:solidFill>
                  <a:srgbClr val="FF0000"/>
                </a:solidFill>
              </a:rPr>
            </a:br>
            <a:endParaRPr lang="en-US" dirty="0">
              <a:effectLst/>
            </a:endParaRPr>
          </a:p>
        </p:txBody>
      </p:sp>
      <p:sp>
        <p:nvSpPr>
          <p:cNvPr id="4" name="Content Placeholder 3">
            <a:extLst>
              <a:ext uri="{FF2B5EF4-FFF2-40B4-BE49-F238E27FC236}">
                <a16:creationId xmlns:a16="http://schemas.microsoft.com/office/drawing/2014/main" id="{2E14B6BD-5A48-0199-70B5-003589F059AA}"/>
              </a:ext>
            </a:extLst>
          </p:cNvPr>
          <p:cNvSpPr>
            <a:spLocks noGrp="1"/>
          </p:cNvSpPr>
          <p:nvPr>
            <p:ph idx="1"/>
          </p:nvPr>
        </p:nvSpPr>
        <p:spPr>
          <a:xfrm>
            <a:off x="498474" y="1025878"/>
            <a:ext cx="11195049" cy="4743450"/>
          </a:xfrm>
        </p:spPr>
        <p:txBody>
          <a:bodyPr/>
          <a:lstStyle/>
          <a:p>
            <a:pPr marL="0" indent="0" eaLnBrk="1" hangingPunct="1">
              <a:lnSpc>
                <a:spcPct val="77000"/>
              </a:lnSpc>
              <a:buNone/>
              <a:defRPr/>
            </a:pPr>
            <a:r>
              <a:rPr lang="en-US" altLang="en-US" b="0" dirty="0"/>
              <a:t>Check Cashing Policy</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9</a:t>
            </a:fld>
            <a:endParaRPr lang="en-US" altLang="en-US" dirty="0"/>
          </a:p>
        </p:txBody>
      </p:sp>
      <p:sp>
        <p:nvSpPr>
          <p:cNvPr id="6" name="Rectangle 6">
            <a:extLst>
              <a:ext uri="{FF2B5EF4-FFF2-40B4-BE49-F238E27FC236}">
                <a16:creationId xmlns:a16="http://schemas.microsoft.com/office/drawing/2014/main" id="{6C5EB59E-BCB0-5A15-6975-98B494B0A085}"/>
              </a:ext>
            </a:extLst>
          </p:cNvPr>
          <p:cNvSpPr>
            <a:spLocks noChangeArrowheads="1"/>
          </p:cNvSpPr>
          <p:nvPr/>
        </p:nvSpPr>
        <p:spPr bwMode="auto">
          <a:xfrm>
            <a:off x="587829" y="1566129"/>
            <a:ext cx="8376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solidFill>
                  <a:schemeClr val="bg1"/>
                </a:solidFill>
              </a:rPr>
              <a:t>Procedures when accepting a check from a customer:</a:t>
            </a:r>
          </a:p>
        </p:txBody>
      </p:sp>
      <p:sp>
        <p:nvSpPr>
          <p:cNvPr id="9" name="Text Placeholder 2">
            <a:extLst>
              <a:ext uri="{FF2B5EF4-FFF2-40B4-BE49-F238E27FC236}">
                <a16:creationId xmlns:a16="http://schemas.microsoft.com/office/drawing/2014/main" id="{C9C59119-DF0C-52CF-1871-4F0CC4214CE0}"/>
              </a:ext>
            </a:extLst>
          </p:cNvPr>
          <p:cNvSpPr txBox="1">
            <a:spLocks/>
          </p:cNvSpPr>
          <p:nvPr/>
        </p:nvSpPr>
        <p:spPr bwMode="auto">
          <a:xfrm>
            <a:off x="498473" y="2321426"/>
            <a:ext cx="997796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87000"/>
              </a:lnSpc>
              <a:spcBef>
                <a:spcPct val="30000"/>
              </a:spcBef>
              <a:buChar char="•"/>
              <a:defRPr sz="2400" b="1">
                <a:solidFill>
                  <a:srgbClr val="000066"/>
                </a:solidFill>
                <a:latin typeface="Arial" panose="020B0604020202020204" pitchFamily="34" charset="0"/>
              </a:defRPr>
            </a:lvl1pPr>
            <a:lvl2pPr marL="685800" indent="-228600">
              <a:lnSpc>
                <a:spcPct val="87000"/>
              </a:lnSpc>
              <a:spcBef>
                <a:spcPct val="30000"/>
              </a:spcBef>
              <a:buChar char="–"/>
              <a:defRPr b="1">
                <a:solidFill>
                  <a:srgbClr val="000066"/>
                </a:solidFill>
                <a:latin typeface="Arial" panose="020B0604020202020204" pitchFamily="34" charset="0"/>
              </a:defRPr>
            </a:lvl2pPr>
            <a:lvl3pPr marL="1143000" indent="-228600">
              <a:lnSpc>
                <a:spcPct val="87000"/>
              </a:lnSpc>
              <a:spcBef>
                <a:spcPct val="30000"/>
              </a:spcBef>
              <a:buChar char="»"/>
              <a:defRPr b="1">
                <a:solidFill>
                  <a:srgbClr val="000066"/>
                </a:solidFill>
                <a:latin typeface="Arial" panose="020B0604020202020204" pitchFamily="34" charset="0"/>
              </a:defRPr>
            </a:lvl3pPr>
            <a:lvl4pPr marL="1543050" indent="-171450">
              <a:lnSpc>
                <a:spcPct val="87000"/>
              </a:lnSpc>
              <a:spcBef>
                <a:spcPct val="30000"/>
              </a:spcBef>
              <a:buChar char="•"/>
              <a:defRPr sz="1400" b="1">
                <a:solidFill>
                  <a:srgbClr val="000066"/>
                </a:solidFill>
                <a:latin typeface="Arial" panose="020B0604020202020204" pitchFamily="34" charset="0"/>
              </a:defRPr>
            </a:lvl4pPr>
            <a:lvl5pPr marL="2000250" indent="-171450">
              <a:lnSpc>
                <a:spcPct val="87000"/>
              </a:lnSpc>
              <a:spcBef>
                <a:spcPct val="30000"/>
              </a:spcBef>
              <a:buChar char="–"/>
              <a:defRPr sz="1400" b="1">
                <a:solidFill>
                  <a:srgbClr val="E3DA1D"/>
                </a:solidFill>
                <a:latin typeface="Arial" panose="020B0604020202020204" pitchFamily="34" charset="0"/>
              </a:defRPr>
            </a:lvl5pPr>
            <a:lvl6pPr marL="24574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6pPr>
            <a:lvl7pPr marL="29146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7pPr>
            <a:lvl8pPr marL="33718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8pPr>
            <a:lvl9pPr marL="3829050" indent="-171450" eaLnBrk="0" fontAlgn="base" hangingPunct="0">
              <a:lnSpc>
                <a:spcPct val="87000"/>
              </a:lnSpc>
              <a:spcBef>
                <a:spcPct val="30000"/>
              </a:spcBef>
              <a:spcAft>
                <a:spcPct val="0"/>
              </a:spcAft>
              <a:buChar char="–"/>
              <a:defRPr sz="1400" b="1">
                <a:solidFill>
                  <a:srgbClr val="E3DA1D"/>
                </a:solidFill>
                <a:latin typeface="Arial" panose="020B0604020202020204" pitchFamily="34" charset="0"/>
              </a:defRPr>
            </a:lvl9pPr>
          </a:lstStyle>
          <a:p>
            <a:pPr>
              <a:buFont typeface="+mj-lt"/>
              <a:buAutoNum type="arabicPeriod"/>
              <a:defRPr/>
            </a:pPr>
            <a:r>
              <a:rPr lang="en-US" altLang="en-US" b="0" dirty="0">
                <a:solidFill>
                  <a:schemeClr val="bg1"/>
                </a:solidFill>
              </a:rPr>
              <a:t>Checks may only be taken for exact amount of purchase, except as listed below.</a:t>
            </a:r>
          </a:p>
          <a:p>
            <a:pPr>
              <a:buFont typeface="+mj-lt"/>
              <a:buAutoNum type="arabicPeriod"/>
              <a:defRPr/>
            </a:pPr>
            <a:r>
              <a:rPr lang="en-US" altLang="en-US" b="0" dirty="0">
                <a:solidFill>
                  <a:schemeClr val="bg1"/>
                </a:solidFill>
              </a:rPr>
              <a:t>Personal checks for purchase or payments up to $3,000.00.</a:t>
            </a:r>
          </a:p>
          <a:p>
            <a:pPr>
              <a:buFont typeface="+mj-lt"/>
              <a:buAutoNum type="arabicPeriod"/>
              <a:defRPr/>
            </a:pPr>
            <a:r>
              <a:rPr lang="en-US" altLang="en-US" b="0" dirty="0">
                <a:solidFill>
                  <a:schemeClr val="bg1"/>
                </a:solidFill>
              </a:rPr>
              <a:t>Larger checks must be approved by RMFC or designee.</a:t>
            </a:r>
          </a:p>
          <a:p>
            <a:pPr>
              <a:buFont typeface="+mj-lt"/>
              <a:buAutoNum type="arabicPeriod"/>
              <a:defRPr/>
            </a:pPr>
            <a:r>
              <a:rPr lang="en-US" altLang="en-US" b="0" dirty="0">
                <a:solidFill>
                  <a:schemeClr val="bg1"/>
                </a:solidFill>
              </a:rPr>
              <a:t>Where checks are accepted, SSC check cashing notice must be posted.</a:t>
            </a:r>
          </a:p>
          <a:p>
            <a:pPr>
              <a:buFont typeface="+mj-lt"/>
              <a:buAutoNum type="arabicPeriod"/>
              <a:defRPr/>
            </a:pPr>
            <a:r>
              <a:rPr lang="en-US" altLang="en-US" b="0" dirty="0">
                <a:solidFill>
                  <a:schemeClr val="bg1"/>
                </a:solidFill>
              </a:rPr>
              <a:t>Managers and cashiers may not cash own checks</a:t>
            </a:r>
          </a:p>
          <a:p>
            <a:pPr>
              <a:buFont typeface="+mj-lt"/>
              <a:buAutoNum type="arabicPeriod"/>
              <a:defRPr/>
            </a:pPr>
            <a:r>
              <a:rPr lang="en-US" altLang="en-US" b="0" dirty="0">
                <a:solidFill>
                  <a:srgbClr val="FF0000"/>
                </a:solidFill>
              </a:rPr>
              <a:t>Cashiers will:   </a:t>
            </a:r>
            <a:r>
              <a:rPr lang="en-US" altLang="en-US" b="0" dirty="0">
                <a:solidFill>
                  <a:schemeClr val="bg1"/>
                </a:solidFill>
              </a:rPr>
              <a:t>Review the most current dishonored check listing.                       *NOTE* Keep this listing out of the customer's view. It contains privacy act information and must be safeguarded.</a:t>
            </a:r>
          </a:p>
        </p:txBody>
      </p:sp>
    </p:spTree>
    <p:extLst>
      <p:ext uri="{BB962C8B-B14F-4D97-AF65-F5344CB8AC3E}">
        <p14:creationId xmlns:p14="http://schemas.microsoft.com/office/powerpoint/2010/main" val="136628936"/>
      </p:ext>
    </p:extLst>
  </p:cSld>
  <p:clrMapOvr>
    <a:masterClrMapping/>
  </p:clrMapOvr>
  <p:transition/>
</p:sld>
</file>

<file path=ppt/theme/theme1.xml><?xml version="1.0" encoding="utf-8"?>
<a:theme xmlns:a="http://schemas.openxmlformats.org/drawingml/2006/main" name="48_wingtemplate">
  <a:themeElements>
    <a:clrScheme name="">
      <a:dk1>
        <a:srgbClr val="000000"/>
      </a:dk1>
      <a:lt1>
        <a:srgbClr val="00007C"/>
      </a:lt1>
      <a:dk2>
        <a:srgbClr val="FFFF00"/>
      </a:dk2>
      <a:lt2>
        <a:srgbClr val="919191"/>
      </a:lt2>
      <a:accent1>
        <a:srgbClr val="618FFD"/>
      </a:accent1>
      <a:accent2>
        <a:srgbClr val="00AE00"/>
      </a:accent2>
      <a:accent3>
        <a:srgbClr val="AAAABF"/>
      </a:accent3>
      <a:accent4>
        <a:srgbClr val="000000"/>
      </a:accent4>
      <a:accent5>
        <a:srgbClr val="B7C6FE"/>
      </a:accent5>
      <a:accent6>
        <a:srgbClr val="009D00"/>
      </a:accent6>
      <a:hlink>
        <a:srgbClr val="FC0128"/>
      </a:hlink>
      <a:folHlink>
        <a:srgbClr val="CECECE"/>
      </a:folHlink>
    </a:clrScheme>
    <a:fontScheme name="wing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lin ang="27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lin ang="27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ing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ng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ng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ng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ng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ng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ng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ingtemplate 8">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BCAD8F08FC80E42A923DAE11DCBA681" ma:contentTypeVersion="4" ma:contentTypeDescription="Create a new document." ma:contentTypeScope="" ma:versionID="7e8ef30b32eb2ca282a9d467002c31f1">
  <xsd:schema xmlns:xsd="http://www.w3.org/2001/XMLSchema" xmlns:xs="http://www.w3.org/2001/XMLSchema" xmlns:p="http://schemas.microsoft.com/office/2006/metadata/properties" xmlns:ns2="1a602f4c-c88b-4129-962e-467306e2aae6" xmlns:ns3="52103879-6795-4f05-bb23-b62ef5a2d4b2" targetNamespace="http://schemas.microsoft.com/office/2006/metadata/properties" ma:root="true" ma:fieldsID="893aa293dfc606c86ac04cb57377296a" ns2:_="" ns3:_="">
    <xsd:import namespace="1a602f4c-c88b-4129-962e-467306e2aae6"/>
    <xsd:import namespace="52103879-6795-4f05-bb23-b62ef5a2d4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02f4c-c88b-4129-962e-467306e2a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103879-6795-4f05-bb23-b62ef5a2d4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540508-0568-4476-A1E3-875A00DB0BE0}">
  <ds:schemaRefs>
    <ds:schemaRef ds:uri="http://schemas.microsoft.com/office/2006/metadata/longProperties"/>
  </ds:schemaRefs>
</ds:datastoreItem>
</file>

<file path=customXml/itemProps2.xml><?xml version="1.0" encoding="utf-8"?>
<ds:datastoreItem xmlns:ds="http://schemas.openxmlformats.org/officeDocument/2006/customXml" ds:itemID="{CAF3AE8F-D180-48D9-9EA5-BE7A133C5707}">
  <ds:schemaRefs>
    <ds:schemaRef ds:uri="http://schemas.openxmlformats.org/package/2006/metadata/core-properties"/>
    <ds:schemaRef ds:uri="http://schemas.microsoft.com/office/2006/documentManagement/types"/>
    <ds:schemaRef ds:uri="http://schemas.microsoft.com/office/infopath/2007/PartnerControls"/>
    <ds:schemaRef ds:uri="52103879-6795-4f05-bb23-b62ef5a2d4b2"/>
    <ds:schemaRef ds:uri="http://purl.org/dc/elements/1.1/"/>
    <ds:schemaRef ds:uri="http://schemas.microsoft.com/office/2006/metadata/properties"/>
    <ds:schemaRef ds:uri="1a602f4c-c88b-4129-962e-467306e2aae6"/>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9426D2FD-ABA0-44AD-AE1A-25A9E9E3083D}">
  <ds:schemaRefs>
    <ds:schemaRef ds:uri="http://schemas.microsoft.com/sharepoint/v3/contenttype/forms"/>
  </ds:schemaRefs>
</ds:datastoreItem>
</file>

<file path=customXml/itemProps4.xml><?xml version="1.0" encoding="utf-8"?>
<ds:datastoreItem xmlns:ds="http://schemas.openxmlformats.org/officeDocument/2006/customXml" ds:itemID="{7008C1F9-B286-49CA-B014-6BDDE1D7381B}">
  <ds:schemaRefs>
    <ds:schemaRef ds:uri="1a602f4c-c88b-4129-962e-467306e2aae6"/>
    <ds:schemaRef ds:uri="52103879-6795-4f05-bb23-b62ef5a2d4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5147</TotalTime>
  <Words>2525</Words>
  <Application>Microsoft Office PowerPoint</Application>
  <PresentationFormat>Widescreen</PresentationFormat>
  <Paragraphs>666</Paragraphs>
  <Slides>26</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Century Schoolbook</vt:lpstr>
      <vt:lpstr>Times New Roman</vt:lpstr>
      <vt:lpstr>48_wingtemplate</vt:lpstr>
      <vt:lpstr>Photo Editor Photo</vt:lpstr>
      <vt:lpstr>PowerPoint Presentation</vt:lpstr>
      <vt:lpstr>Background</vt:lpstr>
      <vt:lpstr>Introduction</vt:lpstr>
      <vt:lpstr> CASH HANDLING TRAINING </vt:lpstr>
      <vt:lpstr> CASH HANDLING TRAINING </vt:lpstr>
      <vt:lpstr> CASH HANDLING TRAINING </vt:lpstr>
      <vt:lpstr> CASH HANDLING TRAINING </vt:lpstr>
      <vt:lpstr> CASH HANDLING TRAINING </vt:lpstr>
      <vt:lpstr> CASH HANDLING TRAINING </vt:lpstr>
      <vt:lpstr> CASH HANDLING TRAINING </vt:lpstr>
      <vt:lpstr> CASH HANDLING TRAINING </vt:lpstr>
      <vt:lpstr>PowerPoint Presentation</vt:lpstr>
      <vt:lpstr>Surprise Cash Counts Training Objective </vt:lpstr>
      <vt:lpstr>AFMAN 34-202 Surprise Cash Count Instructions Training  </vt:lpstr>
      <vt:lpstr>AFMAN 34-202 Instructions Training continued… </vt:lpstr>
      <vt:lpstr>AFMAN 34-202 Surprise Cash Count Instructions Training  </vt:lpstr>
      <vt:lpstr>AFMAN 34-202 Surprise Cash Count Instructions Training  </vt:lpstr>
      <vt:lpstr>AFMAN 34-202 Instructions Training, continued…  </vt:lpstr>
      <vt:lpstr>AFMAN 34-202 Instructions Training, continued…  </vt:lpstr>
      <vt:lpstr>AFMAN 34-202 Example Forms Instructions Training continued… </vt:lpstr>
      <vt:lpstr>AFMAN 34-202 Instructions Training continued… </vt:lpstr>
      <vt:lpstr>AFMAN 34-202 Instructions Training  </vt:lpstr>
      <vt:lpstr>AFMAN 34-202 Surprise Cash Count Instructions Training  </vt:lpstr>
      <vt:lpstr>AFMAN 34-202 Surprise Cash Count Instructions Training  </vt:lpstr>
      <vt:lpstr>AFMAN 34-202 Surprise Cash Count Instructions Training  </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michael.morales</dc:creator>
  <cp:lastModifiedBy>JOHNSON, SANDRA D CIV USAF USAFE 86 FSS/FSRB</cp:lastModifiedBy>
  <cp:revision>297</cp:revision>
  <cp:lastPrinted>2023-03-13T16:47:17Z</cp:lastPrinted>
  <dcterms:created xsi:type="dcterms:W3CDTF">2011-03-07T12:22:20Z</dcterms:created>
  <dcterms:modified xsi:type="dcterms:W3CDTF">2024-06-27T09:01:50Z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MELENDEZNARVAEZ, EFRAIN SSgt USAF USAFE 86 AW/CCEA</vt:lpwstr>
  </property>
  <property fmtid="{D5CDD505-2E9C-101B-9397-08002B2CF9AE}" pid="3" name="TemplateUrl">
    <vt:lpwstr/>
  </property>
  <property fmtid="{D5CDD505-2E9C-101B-9397-08002B2CF9AE}" pid="4" name="xd_ProgID">
    <vt:lpwstr/>
  </property>
  <property fmtid="{D5CDD505-2E9C-101B-9397-08002B2CF9AE}" pid="5" name="Order">
    <vt:lpwstr>5500.00000000000</vt:lpwstr>
  </property>
  <property fmtid="{D5CDD505-2E9C-101B-9397-08002B2CF9AE}" pid="6" name="Title">
    <vt:lpwstr>Slide 1</vt:lpwstr>
  </property>
  <property fmtid="{D5CDD505-2E9C-101B-9397-08002B2CF9AE}" pid="7" name="display_urn:schemas-microsoft-com:office:office#Author">
    <vt:lpwstr>CORDELL, JONATHAN R Maj USAF USAFE 86 OSS/ADO</vt:lpwstr>
  </property>
  <property fmtid="{D5CDD505-2E9C-101B-9397-08002B2CF9AE}" pid="8" name="ContentTypeId">
    <vt:lpwstr>0x010100EBCAD8F08FC80E42A923DAE11DCBA681</vt:lpwstr>
  </property>
  <property fmtid="{D5CDD505-2E9C-101B-9397-08002B2CF9AE}" pid="9" name="xd_Signature">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